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sldIdLst>
    <p:sldId id="256" r:id="rId2"/>
    <p:sldId id="318" r:id="rId3"/>
    <p:sldId id="324" r:id="rId4"/>
    <p:sldId id="312" r:id="rId5"/>
    <p:sldId id="313" r:id="rId6"/>
    <p:sldId id="314" r:id="rId7"/>
    <p:sldId id="315" r:id="rId8"/>
    <p:sldId id="316" r:id="rId9"/>
    <p:sldId id="323" r:id="rId10"/>
    <p:sldId id="258" r:id="rId11"/>
    <p:sldId id="257"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325"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26" r:id="rId66"/>
    <p:sldId id="327" r:id="rId67"/>
    <p:sldId id="328" r:id="rId68"/>
    <p:sldId id="329" r:id="rId69"/>
    <p:sldId id="330" r:id="rId70"/>
    <p:sldId id="320" r:id="rId7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gwkXTvz75mMQpD7evBw4+PbbdD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F39B10C-3E3B-4BE4-9471-8076111CD2B6}">
  <a:tblStyle styleId="{EF39B10C-3E3B-4BE4-9471-8076111CD2B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BEE"/>
          </a:solidFill>
        </a:fill>
      </a:tcStyle>
    </a:wholeTbl>
    <a:band1H>
      <a:tcTxStyle/>
      <a:tcStyle>
        <a:tcBdr/>
        <a:fill>
          <a:solidFill>
            <a:srgbClr val="FFF6DC"/>
          </a:solidFill>
        </a:fill>
      </a:tcStyle>
    </a:band1H>
    <a:band2H>
      <a:tcTxStyle/>
      <a:tcStyle>
        <a:tcBdr/>
      </a:tcStyle>
    </a:band2H>
    <a:band1V>
      <a:tcTxStyle/>
      <a:tcStyle>
        <a:tcBdr/>
        <a:fill>
          <a:solidFill>
            <a:srgbClr val="FFF6D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14" autoAdjust="0"/>
  </p:normalViewPr>
  <p:slideViewPr>
    <p:cSldViewPr snapToGrid="0">
      <p:cViewPr>
        <p:scale>
          <a:sx n="52" d="100"/>
          <a:sy n="52" d="100"/>
        </p:scale>
        <p:origin x="-1104"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80748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A word (Key Term) is the number of bits that can be accessed at one time by the CPU</a:t>
            </a:r>
            <a:endParaRPr/>
          </a:p>
          <a:p>
            <a:pPr marL="0" lvl="0" indent="0" algn="l" rtl="0">
              <a:spcBef>
                <a:spcPts val="0"/>
              </a:spcBef>
              <a:spcAft>
                <a:spcPts val="0"/>
              </a:spcAft>
              <a:buClr>
                <a:schemeClr val="dk1"/>
              </a:buClr>
              <a:buSzPts val="1200"/>
              <a:buFont typeface="Calibri"/>
              <a:buNone/>
            </a:pPr>
            <a:endParaRPr/>
          </a:p>
          <a:p>
            <a:pPr marL="457200" lvl="1" indent="-76200" algn="l" rtl="0">
              <a:spcBef>
                <a:spcPts val="0"/>
              </a:spcBef>
              <a:spcAft>
                <a:spcPts val="0"/>
              </a:spcAft>
              <a:buClr>
                <a:schemeClr val="dk1"/>
              </a:buClr>
              <a:buSzPts val="1200"/>
              <a:buFont typeface="Calibri"/>
              <a:buChar char="•"/>
            </a:pPr>
            <a:r>
              <a:rPr lang="en-US"/>
              <a:t>8 bits group together to form a byte</a:t>
            </a:r>
            <a:endParaRPr/>
          </a:p>
          <a:p>
            <a:pPr marL="457200" lvl="1" indent="-76200" algn="l" rtl="0">
              <a:spcBef>
                <a:spcPts val="0"/>
              </a:spcBef>
              <a:spcAft>
                <a:spcPts val="0"/>
              </a:spcAft>
              <a:buClr>
                <a:schemeClr val="dk1"/>
              </a:buClr>
              <a:buSzPts val="1200"/>
              <a:buFont typeface="Calibri"/>
              <a:buChar char="•"/>
            </a:pPr>
            <a:r>
              <a:rPr lang="en-US"/>
              <a:t>32 bit word computer can access 4 bytes at a time</a:t>
            </a:r>
            <a:endParaRPr/>
          </a:p>
          <a:p>
            <a:pPr marL="457200" lvl="1" indent="-76200" algn="l" rtl="0">
              <a:spcBef>
                <a:spcPts val="0"/>
              </a:spcBef>
              <a:spcAft>
                <a:spcPts val="0"/>
              </a:spcAft>
              <a:buClr>
                <a:schemeClr val="dk1"/>
              </a:buClr>
              <a:buSzPts val="1200"/>
              <a:buFont typeface="Calibri"/>
              <a:buChar char="•"/>
            </a:pPr>
            <a:r>
              <a:rPr lang="en-US"/>
              <a:t>64 bit word computer can access 8 bytes at a time</a:t>
            </a:r>
            <a:endParaRPr/>
          </a:p>
          <a:p>
            <a:pPr marL="0" lvl="0" indent="0" algn="l" rtl="0">
              <a:spcBef>
                <a:spcPts val="0"/>
              </a:spcBef>
              <a:spcAft>
                <a:spcPts val="0"/>
              </a:spcAft>
              <a:buNone/>
            </a:pPr>
            <a:endParaRPr/>
          </a:p>
          <a:p>
            <a:pPr marL="0" lvl="0" indent="0" algn="l" rtl="0">
              <a:spcBef>
                <a:spcPts val="0"/>
              </a:spcBef>
              <a:spcAft>
                <a:spcPts val="0"/>
              </a:spcAft>
              <a:buNone/>
            </a:pPr>
            <a:r>
              <a:rPr lang="en-US"/>
              <a:t>Clock speed (key term) – number of times the CPU can fetch and process data and instructions in a second</a:t>
            </a:r>
            <a:endParaRPr/>
          </a:p>
          <a:p>
            <a:pPr marL="628650" lvl="1" indent="-171450" algn="l" rtl="0">
              <a:spcBef>
                <a:spcPts val="0"/>
              </a:spcBef>
              <a:spcAft>
                <a:spcPts val="0"/>
              </a:spcAft>
              <a:buClr>
                <a:schemeClr val="dk1"/>
              </a:buClr>
              <a:buSzPts val="1200"/>
              <a:buFont typeface="Arial"/>
              <a:buChar char="•"/>
            </a:pPr>
            <a:r>
              <a:rPr lang="en-US"/>
              <a:t>Older computers measured in millionth of a second – microsecond</a:t>
            </a:r>
            <a:endParaRPr/>
          </a:p>
          <a:p>
            <a:pPr marL="628650" lvl="1" indent="-171450" algn="l" rtl="0">
              <a:spcBef>
                <a:spcPts val="0"/>
              </a:spcBef>
              <a:spcAft>
                <a:spcPts val="0"/>
              </a:spcAft>
              <a:buClr>
                <a:schemeClr val="dk1"/>
              </a:buClr>
              <a:buSzPts val="1200"/>
              <a:buFont typeface="Arial"/>
              <a:buChar char="•"/>
            </a:pPr>
            <a:r>
              <a:rPr lang="en-US"/>
              <a:t>Newer computers measured in billionth of a second – nanosecond</a:t>
            </a:r>
            <a:endParaRPr/>
          </a:p>
          <a:p>
            <a:pPr marL="628650" lvl="1" indent="-171450" algn="l" rtl="0">
              <a:spcBef>
                <a:spcPts val="0"/>
              </a:spcBef>
              <a:spcAft>
                <a:spcPts val="0"/>
              </a:spcAft>
              <a:buClr>
                <a:schemeClr val="dk1"/>
              </a:buClr>
              <a:buSzPts val="1200"/>
              <a:buFont typeface="Arial"/>
              <a:buChar char="•"/>
            </a:pPr>
            <a:r>
              <a:rPr lang="en-US"/>
              <a:t>Super computers measured in picoseconds</a:t>
            </a:r>
            <a:endParaRPr/>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16</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Specialty processors are designed to handle special functions</a:t>
            </a:r>
            <a:endParaRPr/>
          </a:p>
          <a:p>
            <a:pPr marL="457200" lvl="1" indent="-76200" algn="l" rtl="0">
              <a:spcBef>
                <a:spcPts val="0"/>
              </a:spcBef>
              <a:spcAft>
                <a:spcPts val="0"/>
              </a:spcAft>
              <a:buClr>
                <a:schemeClr val="dk1"/>
              </a:buClr>
              <a:buSzPts val="1200"/>
              <a:buFont typeface="Calibri"/>
              <a:buChar char="•"/>
            </a:pPr>
            <a:r>
              <a:rPr lang="en-US"/>
              <a:t>Coprocessor (key term) chips designed to improve specific computing operations</a:t>
            </a:r>
            <a:endParaRPr/>
          </a:p>
          <a:p>
            <a:pPr marL="457200" lvl="1" indent="-76200" algn="l" rtl="0">
              <a:spcBef>
                <a:spcPts val="0"/>
              </a:spcBef>
              <a:spcAft>
                <a:spcPts val="0"/>
              </a:spcAft>
              <a:buClr>
                <a:schemeClr val="dk1"/>
              </a:buClr>
              <a:buSzPts val="1200"/>
              <a:buFont typeface="Calibri"/>
              <a:buChar char="•"/>
            </a:pPr>
            <a:r>
              <a:rPr lang="en-US"/>
              <a:t>Graphics coprocessor (key term), Graphics Processing Unit</a:t>
            </a:r>
            <a:endParaRPr/>
          </a:p>
          <a:p>
            <a:pPr marL="914400" lvl="2" indent="-76200" algn="l" rtl="0">
              <a:spcBef>
                <a:spcPts val="0"/>
              </a:spcBef>
              <a:spcAft>
                <a:spcPts val="0"/>
              </a:spcAft>
              <a:buClr>
                <a:schemeClr val="dk1"/>
              </a:buClr>
              <a:buSzPts val="1200"/>
              <a:buFont typeface="Calibri"/>
              <a:buChar char="•"/>
            </a:pPr>
            <a:r>
              <a:rPr lang="en-US"/>
              <a:t>Displaying 3-D images and encrypting data</a:t>
            </a:r>
            <a:endParaRPr/>
          </a:p>
          <a:p>
            <a:pPr marL="914400" lvl="2" indent="0" algn="l" rtl="0">
              <a:spcBef>
                <a:spcPts val="0"/>
              </a:spcBef>
              <a:spcAft>
                <a:spcPts val="0"/>
              </a:spcAft>
              <a:buClr>
                <a:schemeClr val="dk1"/>
              </a:buClr>
              <a:buSzPts val="1200"/>
              <a:buFont typeface="Calibri"/>
              <a:buNone/>
            </a:pPr>
            <a:endParaRPr/>
          </a:p>
          <a:p>
            <a:pPr marL="914400" lvl="2" indent="0" algn="l" rtl="0">
              <a:spcBef>
                <a:spcPts val="0"/>
              </a:spcBef>
              <a:spcAft>
                <a:spcPts val="0"/>
              </a:spcAft>
              <a:buClr>
                <a:schemeClr val="dk1"/>
              </a:buClr>
              <a:buSzPts val="1200"/>
              <a:buFont typeface="Calibri"/>
              <a:buNone/>
            </a:pPr>
            <a:endParaRPr/>
          </a:p>
          <a:p>
            <a:pPr marL="914400" lvl="2"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Cars may have up to 70 specialty processors now. </a:t>
            </a:r>
            <a:endParaRPr/>
          </a:p>
          <a:p>
            <a:pPr marL="0" lvl="0" indent="0" algn="l" rtl="0">
              <a:spcBef>
                <a:spcPts val="0"/>
              </a:spcBef>
              <a:spcAft>
                <a:spcPts val="0"/>
              </a:spcAft>
              <a:buNone/>
            </a:pPr>
            <a:endParaRPr/>
          </a:p>
        </p:txBody>
      </p:sp>
      <p:sp>
        <p:nvSpPr>
          <p:cNvPr id="171" name="Google Shape;1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a:t>Memory (key term) – holding area for data, instructions and information</a:t>
            </a:r>
            <a:endParaRPr sz="1200"/>
          </a:p>
          <a:p>
            <a:pPr marL="0" lvl="0" indent="-76200" algn="l" rtl="0">
              <a:spcBef>
                <a:spcPts val="240"/>
              </a:spcBef>
              <a:spcAft>
                <a:spcPts val="0"/>
              </a:spcAft>
              <a:buClr>
                <a:schemeClr val="dk1"/>
              </a:buClr>
              <a:buSzPts val="1200"/>
              <a:buFont typeface="Calibri"/>
              <a:buChar char="•"/>
            </a:pPr>
            <a:r>
              <a:rPr lang="en-US" sz="1200"/>
              <a:t>RAM (Random-access memory) (Key Term)</a:t>
            </a:r>
            <a:endParaRPr/>
          </a:p>
          <a:p>
            <a:pPr marL="0" lvl="0" indent="-76200" algn="l" rtl="0">
              <a:spcBef>
                <a:spcPts val="240"/>
              </a:spcBef>
              <a:spcAft>
                <a:spcPts val="0"/>
              </a:spcAft>
              <a:buClr>
                <a:schemeClr val="dk1"/>
              </a:buClr>
              <a:buSzPts val="1200"/>
              <a:buFont typeface="Calibri"/>
              <a:buChar char="•"/>
            </a:pPr>
            <a:r>
              <a:rPr lang="en-US" sz="1200"/>
              <a:t>ROM (Read-only memory) (Key Term)</a:t>
            </a:r>
            <a:endParaRPr/>
          </a:p>
          <a:p>
            <a:pPr marL="0" lvl="0" indent="0" algn="l" rtl="0">
              <a:spcBef>
                <a:spcPts val="0"/>
              </a:spcBef>
              <a:spcAft>
                <a:spcPts val="0"/>
              </a:spcAft>
              <a:buNone/>
            </a:pPr>
            <a:r>
              <a:rPr lang="en-US" sz="1200"/>
              <a:t>Flash (Key Term) </a:t>
            </a:r>
            <a:endParaRPr/>
          </a:p>
          <a:p>
            <a:pPr marL="0" lvl="0" indent="0" algn="l" rtl="0">
              <a:spcBef>
                <a:spcPts val="0"/>
              </a:spcBef>
              <a:spcAft>
                <a:spcPts val="0"/>
              </a:spcAft>
              <a:buNone/>
            </a:pPr>
            <a:endParaRPr/>
          </a:p>
        </p:txBody>
      </p:sp>
      <p:sp>
        <p:nvSpPr>
          <p:cNvPr id="179" name="Google Shape;17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69850" algn="l" rtl="0">
              <a:spcBef>
                <a:spcPts val="0"/>
              </a:spcBef>
              <a:spcAft>
                <a:spcPts val="0"/>
              </a:spcAft>
              <a:buClr>
                <a:schemeClr val="dk1"/>
              </a:buClr>
              <a:buSzPts val="1100"/>
              <a:buFont typeface="Calibri"/>
              <a:buChar char="•"/>
            </a:pPr>
            <a:r>
              <a:rPr lang="en-US" sz="1100"/>
              <a:t>Temporarily holds data and programs being processed by the CPU</a:t>
            </a:r>
            <a:endParaRPr/>
          </a:p>
          <a:p>
            <a:pPr marL="0" lvl="0" indent="-69850" algn="l" rtl="0">
              <a:spcBef>
                <a:spcPts val="220"/>
              </a:spcBef>
              <a:spcAft>
                <a:spcPts val="0"/>
              </a:spcAft>
              <a:buClr>
                <a:schemeClr val="dk1"/>
              </a:buClr>
              <a:buSzPts val="1100"/>
              <a:buFont typeface="Calibri"/>
              <a:buChar char="•"/>
            </a:pPr>
            <a:r>
              <a:rPr lang="en-US" sz="1100"/>
              <a:t>Volatile - when power shuts off, contents of RAM are emptied</a:t>
            </a:r>
            <a:endParaRPr/>
          </a:p>
          <a:p>
            <a:pPr marL="0" lvl="0" indent="-69850" algn="l" rtl="0">
              <a:spcBef>
                <a:spcPts val="220"/>
              </a:spcBef>
              <a:spcAft>
                <a:spcPts val="0"/>
              </a:spcAft>
              <a:buClr>
                <a:schemeClr val="dk1"/>
              </a:buClr>
              <a:buSzPts val="1100"/>
              <a:buFont typeface="Calibri"/>
              <a:buChar char="•"/>
            </a:pPr>
            <a:r>
              <a:rPr lang="en-US" sz="1100"/>
              <a:t>Exception - flash RAM can retain data when power disrupted, used in high end portable computers</a:t>
            </a:r>
            <a:endParaRPr/>
          </a:p>
          <a:p>
            <a:pPr marL="0" lvl="0" indent="-76200" algn="l" rtl="0">
              <a:spcBef>
                <a:spcPts val="0"/>
              </a:spcBef>
              <a:spcAft>
                <a:spcPts val="0"/>
              </a:spcAft>
              <a:buClr>
                <a:schemeClr val="dk1"/>
              </a:buClr>
              <a:buSzPts val="1200"/>
              <a:buFont typeface="Calibri"/>
              <a:buChar char="•"/>
            </a:pPr>
            <a:r>
              <a:rPr lang="en-US"/>
              <a:t>Cache memory (key term)  – improves processing by acting as a temporary high-speed holding area between the memory and CPU</a:t>
            </a:r>
            <a:endParaRPr/>
          </a:p>
          <a:p>
            <a:pPr marL="457200" lvl="1" indent="-69850" algn="l" rtl="0">
              <a:spcBef>
                <a:spcPts val="220"/>
              </a:spcBef>
              <a:spcAft>
                <a:spcPts val="0"/>
              </a:spcAft>
              <a:buClr>
                <a:schemeClr val="dk1"/>
              </a:buClr>
              <a:buSzPts val="1100"/>
              <a:buFont typeface="Calibri"/>
              <a:buChar char="•"/>
            </a:pPr>
            <a:r>
              <a:rPr lang="en-US" sz="1100"/>
              <a:t>Area in RAM set aside to store information frequently accessed</a:t>
            </a:r>
            <a:endParaRPr/>
          </a:p>
          <a:p>
            <a:pPr marL="0" lvl="0" indent="0" algn="l" rtl="0">
              <a:spcBef>
                <a:spcPts val="0"/>
              </a:spcBef>
              <a:spcAft>
                <a:spcPts val="0"/>
              </a:spcAft>
              <a:buClr>
                <a:schemeClr val="dk1"/>
              </a:buClr>
              <a:buSzPts val="1200"/>
              <a:buFont typeface="Calibri"/>
              <a:buNone/>
            </a:pPr>
            <a:endParaRPr/>
          </a:p>
          <a:p>
            <a:pPr marL="0" marR="0" lvl="1" indent="-76200" algn="l" rtl="0">
              <a:lnSpc>
                <a:spcPct val="100000"/>
              </a:lnSpc>
              <a:spcBef>
                <a:spcPts val="0"/>
              </a:spcBef>
              <a:spcAft>
                <a:spcPts val="0"/>
              </a:spcAft>
              <a:buClr>
                <a:schemeClr val="dk1"/>
              </a:buClr>
              <a:buSzPts val="1200"/>
              <a:buFont typeface="Calibri"/>
              <a:buChar char="•"/>
            </a:pPr>
            <a:r>
              <a:rPr lang="en-US" sz="1200"/>
              <a:t>DIMM (dual in-line memory module) (key term) – additional RAM</a:t>
            </a:r>
            <a:endParaRPr/>
          </a:p>
          <a:p>
            <a:pPr marL="0" lvl="0" indent="0" algn="l" rtl="0">
              <a:spcBef>
                <a:spcPts val="0"/>
              </a:spcBef>
              <a:spcAft>
                <a:spcPts val="0"/>
              </a:spcAft>
              <a:buClr>
                <a:schemeClr val="dk1"/>
              </a:buClr>
              <a:buSzPts val="1200"/>
              <a:buFont typeface="Calibri"/>
              <a:buNone/>
            </a:pPr>
            <a:endParaRPr/>
          </a:p>
          <a:p>
            <a:pPr marL="0" lvl="0" indent="-76200" algn="l" rtl="0">
              <a:spcBef>
                <a:spcPts val="0"/>
              </a:spcBef>
              <a:spcAft>
                <a:spcPts val="0"/>
              </a:spcAft>
              <a:buClr>
                <a:schemeClr val="dk1"/>
              </a:buClr>
              <a:buSzPts val="1200"/>
              <a:buFont typeface="Calibri"/>
              <a:buChar char="•"/>
            </a:pPr>
            <a:r>
              <a:rPr lang="en-US"/>
              <a:t>RAM is also referred to as temporary or volatile storage </a:t>
            </a:r>
            <a:endParaRPr/>
          </a:p>
          <a:p>
            <a:pPr marL="0" lvl="0" indent="-76200" algn="l" rtl="0">
              <a:spcBef>
                <a:spcPts val="0"/>
              </a:spcBef>
              <a:spcAft>
                <a:spcPts val="0"/>
              </a:spcAft>
              <a:buClr>
                <a:schemeClr val="dk1"/>
              </a:buClr>
              <a:buSzPts val="1200"/>
              <a:buFont typeface="Calibri"/>
              <a:buChar char="•"/>
            </a:pPr>
            <a:r>
              <a:rPr lang="en-US"/>
              <a:t>It is a good idea to save your work in progress to a second a secondary storage device. which is permanent or nonvolatile storage</a:t>
            </a:r>
            <a:endParaRPr/>
          </a:p>
          <a:p>
            <a:pPr marL="0" lvl="0" indent="0" algn="l" rtl="0">
              <a:spcBef>
                <a:spcPts val="0"/>
              </a:spcBef>
              <a:spcAft>
                <a:spcPts val="0"/>
              </a:spcAft>
              <a:buNone/>
            </a:pPr>
            <a:endParaRPr/>
          </a:p>
        </p:txBody>
      </p:sp>
      <p:sp>
        <p:nvSpPr>
          <p:cNvPr id="187" name="Google Shape;18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ROM is used for special instructions such as starting the computer, accessing memory and handling keyboard input.</a:t>
            </a:r>
            <a:endParaRPr/>
          </a:p>
          <a:p>
            <a:pPr marL="0" lvl="0" indent="0" algn="l" rtl="0">
              <a:spcBef>
                <a:spcPts val="0"/>
              </a:spcBef>
              <a:spcAft>
                <a:spcPts val="0"/>
              </a:spcAft>
              <a:buNone/>
            </a:pPr>
            <a:endParaRPr/>
          </a:p>
          <a:p>
            <a:pPr marL="0" lvl="0" indent="0" algn="l" rtl="0">
              <a:spcBef>
                <a:spcPts val="0"/>
              </a:spcBef>
              <a:spcAft>
                <a:spcPts val="0"/>
              </a:spcAft>
              <a:buNone/>
            </a:pPr>
            <a:r>
              <a:rPr lang="en-US"/>
              <a:t>Many ROM chips have been replaced by flash memory by many applications</a:t>
            </a:r>
            <a:endParaRPr/>
          </a:p>
        </p:txBody>
      </p:sp>
      <p:sp>
        <p:nvSpPr>
          <p:cNvPr id="198" name="Google Shape;19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Used for a wide-range of applications</a:t>
            </a:r>
            <a:endParaRPr/>
          </a:p>
          <a:p>
            <a:pPr marL="0" lvl="0" indent="0" algn="l" rtl="0">
              <a:spcBef>
                <a:spcPts val="0"/>
              </a:spcBef>
              <a:spcAft>
                <a:spcPts val="0"/>
              </a:spcAft>
              <a:buNone/>
            </a:pPr>
            <a:r>
              <a:rPr lang="en-US"/>
              <a:t>Used to store start-up instructions; BIOS (basic input/output system) (key term) </a:t>
            </a:r>
            <a:endParaRPr/>
          </a:p>
          <a:p>
            <a:pPr marL="0" lvl="0" indent="0" algn="l" rtl="0">
              <a:spcBef>
                <a:spcPts val="0"/>
              </a:spcBef>
              <a:spcAft>
                <a:spcPts val="0"/>
              </a:spcAft>
              <a:buNone/>
            </a:pPr>
            <a:endParaRPr/>
          </a:p>
          <a:p>
            <a:pPr marL="0" lvl="0" indent="-76200" algn="l" rtl="0">
              <a:spcBef>
                <a:spcPts val="0"/>
              </a:spcBef>
              <a:spcAft>
                <a:spcPts val="0"/>
              </a:spcAft>
              <a:buClr>
                <a:schemeClr val="dk1"/>
              </a:buClr>
              <a:buSzPts val="1200"/>
              <a:buFont typeface="Calibri"/>
              <a:buChar char="•"/>
            </a:pPr>
            <a:r>
              <a:rPr lang="en-US"/>
              <a:t>Flash memory – can retain data even if the power is disrupted</a:t>
            </a:r>
            <a:endParaRPr/>
          </a:p>
          <a:p>
            <a:pPr marL="457200" lvl="1" indent="-76200" algn="l" rtl="0">
              <a:spcBef>
                <a:spcPts val="0"/>
              </a:spcBef>
              <a:spcAft>
                <a:spcPts val="0"/>
              </a:spcAft>
              <a:buClr>
                <a:schemeClr val="dk1"/>
              </a:buClr>
              <a:buSzPts val="1200"/>
              <a:buFont typeface="Calibri"/>
              <a:buChar char="•"/>
            </a:pPr>
            <a:r>
              <a:rPr lang="en-US"/>
              <a:t>Most expensive type of RAM</a:t>
            </a:r>
            <a:endParaRPr/>
          </a:p>
          <a:p>
            <a:pPr marL="457200" lvl="1" indent="-76200" algn="l" rtl="0">
              <a:spcBef>
                <a:spcPts val="0"/>
              </a:spcBef>
              <a:spcAft>
                <a:spcPts val="0"/>
              </a:spcAft>
              <a:buClr>
                <a:schemeClr val="dk1"/>
              </a:buClr>
              <a:buSzPts val="1200"/>
              <a:buFont typeface="Calibri"/>
              <a:buChar char="•"/>
            </a:pPr>
            <a:r>
              <a:rPr lang="en-US"/>
              <a:t>Used for digital telephones, digital video cameras, and portable computers</a:t>
            </a:r>
            <a:endParaRPr/>
          </a:p>
          <a:p>
            <a:pPr marL="0" lvl="0" indent="0" algn="l" rtl="0">
              <a:spcBef>
                <a:spcPts val="0"/>
              </a:spcBef>
              <a:spcAft>
                <a:spcPts val="0"/>
              </a:spcAft>
              <a:buNone/>
            </a:pPr>
            <a:endParaRPr/>
          </a:p>
        </p:txBody>
      </p:sp>
      <p:sp>
        <p:nvSpPr>
          <p:cNvPr id="206" name="Google Shape;2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Expansion slots (key term) used to insert expansion cards (key term) </a:t>
            </a:r>
            <a:endParaRPr/>
          </a:p>
          <a:p>
            <a:pPr marL="171450" lvl="0" indent="-171450" algn="l" rtl="0">
              <a:spcBef>
                <a:spcPts val="0"/>
              </a:spcBef>
              <a:spcAft>
                <a:spcPts val="0"/>
              </a:spcAft>
              <a:buClr>
                <a:schemeClr val="dk1"/>
              </a:buClr>
              <a:buSzPts val="1200"/>
              <a:buFont typeface="Arial"/>
              <a:buChar char="•"/>
            </a:pPr>
            <a:r>
              <a:rPr lang="en-US"/>
              <a:t>Graphics cards  (Key term)  - provides high quality of 3-D graphics</a:t>
            </a:r>
            <a:endParaRPr/>
          </a:p>
          <a:p>
            <a:pPr marL="171450" lvl="0" indent="-171450" algn="l" rtl="0">
              <a:spcBef>
                <a:spcPts val="0"/>
              </a:spcBef>
              <a:spcAft>
                <a:spcPts val="0"/>
              </a:spcAft>
              <a:buClr>
                <a:schemeClr val="dk1"/>
              </a:buClr>
              <a:buSzPts val="1200"/>
              <a:buFont typeface="Arial"/>
              <a:buChar char="•"/>
            </a:pPr>
            <a:r>
              <a:rPr lang="en-US"/>
              <a:t>Network Interface Cards (Key Term) (NICs) or Network Adapter Cards) – attaches a user to a network</a:t>
            </a:r>
            <a:endParaRPr/>
          </a:p>
          <a:p>
            <a:pPr marL="171450" lvl="0" indent="-171450" algn="l" rtl="0">
              <a:spcBef>
                <a:spcPts val="0"/>
              </a:spcBef>
              <a:spcAft>
                <a:spcPts val="0"/>
              </a:spcAft>
              <a:buClr>
                <a:schemeClr val="dk1"/>
              </a:buClr>
              <a:buSzPts val="1200"/>
              <a:buFont typeface="Arial"/>
              <a:buChar char="•"/>
            </a:pPr>
            <a:r>
              <a:rPr lang="en-US"/>
              <a:t>Wireless network cards (key term) – allow computers to be connected to a network without cables</a:t>
            </a:r>
            <a:endParaRPr/>
          </a:p>
          <a:p>
            <a:pPr marL="171450" lvl="0" indent="-171450" algn="l" rtl="0">
              <a:spcBef>
                <a:spcPts val="0"/>
              </a:spcBef>
              <a:spcAft>
                <a:spcPts val="0"/>
              </a:spcAft>
              <a:buClr>
                <a:schemeClr val="dk1"/>
              </a:buClr>
              <a:buSzPts val="1200"/>
              <a:buFont typeface="Arial"/>
              <a:buChar char="•"/>
            </a:pPr>
            <a:r>
              <a:rPr lang="en-US"/>
              <a:t>SD Cards (key term) – expansion cards for laptops, tablets and smartphones.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4" name="Google Shape;21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Bus lines provide (key term) data pathways that connect various system components</a:t>
            </a:r>
            <a:endParaRPr/>
          </a:p>
          <a:p>
            <a:pPr marL="0" lvl="0" indent="-76200" algn="l" rtl="0">
              <a:spcBef>
                <a:spcPts val="0"/>
              </a:spcBef>
              <a:spcAft>
                <a:spcPts val="0"/>
              </a:spcAft>
              <a:buClr>
                <a:schemeClr val="dk1"/>
              </a:buClr>
              <a:buSzPts val="1200"/>
              <a:buFont typeface="Calibri"/>
              <a:buChar char="•"/>
            </a:pPr>
            <a:r>
              <a:rPr lang="en-US"/>
              <a:t>A bus line is also called a bus (Key Term)</a:t>
            </a:r>
            <a:endParaRPr/>
          </a:p>
          <a:p>
            <a:pPr marL="0" lvl="0" indent="-76200" algn="l" rtl="0">
              <a:spcBef>
                <a:spcPts val="0"/>
              </a:spcBef>
              <a:spcAft>
                <a:spcPts val="0"/>
              </a:spcAft>
              <a:buClr>
                <a:schemeClr val="dk1"/>
              </a:buClr>
              <a:buSzPts val="1200"/>
              <a:buFont typeface="Calibri"/>
              <a:buChar char="•"/>
            </a:pPr>
            <a:r>
              <a:rPr lang="en-US"/>
              <a:t>Bus width (key term) is the number of bits that can travel at once</a:t>
            </a:r>
            <a:endParaRPr/>
          </a:p>
          <a:p>
            <a:pPr marL="0" lvl="0" indent="-76200" algn="l" rtl="0">
              <a:spcBef>
                <a:spcPts val="0"/>
              </a:spcBef>
              <a:spcAft>
                <a:spcPts val="0"/>
              </a:spcAft>
              <a:buClr>
                <a:schemeClr val="dk1"/>
              </a:buClr>
              <a:buSzPts val="1200"/>
              <a:buFont typeface="Calibri"/>
              <a:buChar char="•"/>
            </a:pPr>
            <a:r>
              <a:rPr lang="en-US"/>
              <a:t>It is a pathway for bits representing data and instructions </a:t>
            </a:r>
            <a:endParaRPr/>
          </a:p>
          <a:p>
            <a:pPr marL="0" lvl="0" indent="-76200" algn="l" rtl="0">
              <a:spcBef>
                <a:spcPts val="0"/>
              </a:spcBef>
              <a:spcAft>
                <a:spcPts val="0"/>
              </a:spcAft>
              <a:buClr>
                <a:schemeClr val="dk1"/>
              </a:buClr>
              <a:buSzPts val="1200"/>
              <a:buFont typeface="Calibri"/>
              <a:buChar char="•"/>
            </a:pPr>
            <a:r>
              <a:rPr lang="en-US"/>
              <a:t>A bus is similar to a multilane highway.</a:t>
            </a:r>
            <a:endParaRPr/>
          </a:p>
          <a:p>
            <a:pPr marL="0" lvl="0" indent="-76200" algn="l" rtl="0">
              <a:spcBef>
                <a:spcPts val="0"/>
              </a:spcBef>
              <a:spcAft>
                <a:spcPts val="0"/>
              </a:spcAft>
              <a:buClr>
                <a:schemeClr val="dk1"/>
              </a:buClr>
              <a:buSzPts val="1200"/>
              <a:buFont typeface="Calibri"/>
              <a:buChar char="•"/>
            </a:pPr>
            <a:r>
              <a:rPr lang="en-US"/>
              <a:t>Every computer has two basic categories of buses</a:t>
            </a:r>
            <a:endParaRPr/>
          </a:p>
          <a:p>
            <a:pPr marL="457200" lvl="1" indent="-76200" algn="l" rtl="0">
              <a:spcBef>
                <a:spcPts val="0"/>
              </a:spcBef>
              <a:spcAft>
                <a:spcPts val="0"/>
              </a:spcAft>
              <a:buClr>
                <a:schemeClr val="dk1"/>
              </a:buClr>
              <a:buSzPts val="1200"/>
              <a:buFont typeface="Calibri"/>
              <a:buChar char="•"/>
            </a:pPr>
            <a:r>
              <a:rPr lang="en-US"/>
              <a:t>System bus (key term) – connects the CPU to memory on the system board</a:t>
            </a:r>
            <a:endParaRPr/>
          </a:p>
          <a:p>
            <a:pPr marL="457200" lvl="1" indent="-76200" algn="l" rtl="0">
              <a:spcBef>
                <a:spcPts val="0"/>
              </a:spcBef>
              <a:spcAft>
                <a:spcPts val="0"/>
              </a:spcAft>
              <a:buClr>
                <a:schemeClr val="dk1"/>
              </a:buClr>
              <a:buSzPts val="1200"/>
              <a:buFont typeface="Calibri"/>
              <a:buChar char="•"/>
            </a:pPr>
            <a:r>
              <a:rPr lang="en-US"/>
              <a:t>Expansion bus (key term) – connects the CPU other components and to slots on the system board </a:t>
            </a:r>
            <a:endParaRPr/>
          </a:p>
          <a:p>
            <a:pPr marL="0" lvl="0" indent="0" algn="l" rtl="0">
              <a:spcBef>
                <a:spcPts val="0"/>
              </a:spcBef>
              <a:spcAft>
                <a:spcPts val="0"/>
              </a:spcAft>
              <a:buNone/>
            </a:pPr>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lnSpc>
                <a:spcPct val="90000"/>
              </a:lnSpc>
              <a:spcBef>
                <a:spcPts val="0"/>
              </a:spcBef>
              <a:spcAft>
                <a:spcPts val="0"/>
              </a:spcAft>
              <a:buClr>
                <a:schemeClr val="dk1"/>
              </a:buClr>
              <a:buSzPts val="1200"/>
              <a:buFont typeface="Calibri"/>
              <a:buChar char="•"/>
            </a:pPr>
            <a:r>
              <a:rPr lang="en-US"/>
              <a:t>Ports are connecting sockets on the outside of a system unit</a:t>
            </a:r>
            <a:endParaRPr/>
          </a:p>
          <a:p>
            <a:pPr marL="0" lvl="0" indent="-76200" algn="l" rtl="0">
              <a:spcBef>
                <a:spcPts val="0"/>
              </a:spcBef>
              <a:spcAft>
                <a:spcPts val="0"/>
              </a:spcAft>
              <a:buClr>
                <a:schemeClr val="dk1"/>
              </a:buClr>
              <a:buSzPts val="1200"/>
              <a:buFont typeface="Calibri"/>
              <a:buChar char="•"/>
            </a:pPr>
            <a:r>
              <a:rPr lang="en-US"/>
              <a:t>Ports are often standard features of computer systems and others are more specialized</a:t>
            </a:r>
            <a:endParaRPr/>
          </a:p>
          <a:p>
            <a:pPr marL="0" lvl="0" indent="0" algn="l" rtl="0">
              <a:lnSpc>
                <a:spcPct val="90000"/>
              </a:lnSpc>
              <a:spcBef>
                <a:spcPts val="0"/>
              </a:spcBef>
              <a:spcAft>
                <a:spcPts val="0"/>
              </a:spcAft>
              <a:buClr>
                <a:schemeClr val="dk1"/>
              </a:buClr>
              <a:buSzPts val="1200"/>
              <a:buFont typeface="Calibri"/>
              <a:buNone/>
            </a:pPr>
            <a:endParaRPr/>
          </a:p>
          <a:p>
            <a:pPr marL="0" lvl="0" indent="0" algn="l" rtl="0">
              <a:lnSpc>
                <a:spcPct val="90000"/>
              </a:lnSpc>
              <a:spcBef>
                <a:spcPts val="0"/>
              </a:spcBef>
              <a:spcAft>
                <a:spcPts val="0"/>
              </a:spcAft>
              <a:buClr>
                <a:schemeClr val="dk1"/>
              </a:buClr>
              <a:buSzPts val="1200"/>
              <a:buFont typeface="Calibri"/>
              <a:buNone/>
            </a:pPr>
            <a:r>
              <a:rPr lang="en-US"/>
              <a:t>Two types of ports:</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a:t>Standardized</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a:t>Specialized</a:t>
            </a:r>
            <a:endParaRPr/>
          </a:p>
          <a:p>
            <a:pPr marL="0" lvl="0" indent="0" algn="l" rtl="0">
              <a:lnSpc>
                <a:spcPct val="90000"/>
              </a:lnSpc>
              <a:spcBef>
                <a:spcPts val="0"/>
              </a:spcBef>
              <a:spcAft>
                <a:spcPts val="0"/>
              </a:spcAft>
              <a:buNone/>
            </a:pPr>
            <a:endParaRPr/>
          </a:p>
          <a:p>
            <a:pPr marL="0" lvl="0" indent="0" algn="l" rtl="0">
              <a:spcBef>
                <a:spcPts val="0"/>
              </a:spcBef>
              <a:spcAft>
                <a:spcPts val="0"/>
              </a:spcAft>
              <a:buNone/>
            </a:pPr>
            <a:endParaRPr/>
          </a:p>
        </p:txBody>
      </p:sp>
      <p:sp>
        <p:nvSpPr>
          <p:cNvPr id="236" name="Google Shape;23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DA8F"/>
              </a:buClr>
              <a:buSzPts val="1200"/>
              <a:buFont typeface="Calibri"/>
              <a:buNone/>
            </a:pPr>
            <a:r>
              <a:rPr lang="en-US">
                <a:solidFill>
                  <a:srgbClr val="FFDA8F"/>
                </a:solidFill>
              </a:rPr>
              <a:t>Port (key term) – socket for external devices</a:t>
            </a:r>
            <a:endParaRPr>
              <a:solidFill>
                <a:srgbClr val="FFDA8F"/>
              </a:solidFill>
            </a:endParaRPr>
          </a:p>
          <a:p>
            <a:pPr marL="171450" lvl="0" indent="-171450" algn="l" rtl="0">
              <a:lnSpc>
                <a:spcPct val="90000"/>
              </a:lnSpc>
              <a:spcBef>
                <a:spcPts val="0"/>
              </a:spcBef>
              <a:spcAft>
                <a:spcPts val="0"/>
              </a:spcAft>
              <a:buClr>
                <a:schemeClr val="dk1"/>
              </a:buClr>
              <a:buSzPts val="1200"/>
              <a:buFont typeface="Arial"/>
              <a:buChar char="•"/>
            </a:pPr>
            <a:r>
              <a:rPr lang="en-US"/>
              <a:t>USB (universal serial bus) (key term) </a:t>
            </a:r>
            <a:r>
              <a:rPr lang="en-US">
                <a:solidFill>
                  <a:srgbClr val="FFDA8F"/>
                </a:solidFill>
              </a:rPr>
              <a:t>- connects several devices to the system unit</a:t>
            </a:r>
            <a:endParaRPr>
              <a:solidFill>
                <a:schemeClr val="dk1"/>
              </a:solidFill>
            </a:endParaRPr>
          </a:p>
          <a:p>
            <a:pPr marL="171450" lvl="0" indent="-171450" algn="l" rtl="0">
              <a:lnSpc>
                <a:spcPct val="90000"/>
              </a:lnSpc>
              <a:spcBef>
                <a:spcPts val="0"/>
              </a:spcBef>
              <a:spcAft>
                <a:spcPts val="0"/>
              </a:spcAft>
              <a:buClr>
                <a:schemeClr val="dk1"/>
              </a:buClr>
              <a:buSzPts val="1200"/>
              <a:buFont typeface="Arial"/>
              <a:buChar char="•"/>
            </a:pPr>
            <a:r>
              <a:rPr lang="en-US"/>
              <a:t>Ethernet (key term) – standard for networking, allows you to connect multiple computers for sharing files, or to a DSL or cable modem for internet access</a:t>
            </a:r>
            <a:endParaRPr/>
          </a:p>
          <a:p>
            <a:pPr marL="171450" lvl="0" indent="-171450" algn="l" rtl="0">
              <a:lnSpc>
                <a:spcPct val="90000"/>
              </a:lnSpc>
              <a:spcBef>
                <a:spcPts val="0"/>
              </a:spcBef>
              <a:spcAft>
                <a:spcPts val="0"/>
              </a:spcAft>
              <a:buClr>
                <a:schemeClr val="dk1"/>
              </a:buClr>
              <a:buSzPts val="1200"/>
              <a:buFont typeface="Arial"/>
              <a:buChar char="•"/>
            </a:pPr>
            <a:r>
              <a:rPr lang="en-US"/>
              <a:t>HDMI (key term) – High-Definition Multimedia Interface – provides high-definition video and audio</a:t>
            </a:r>
            <a:endParaRPr/>
          </a:p>
          <a:p>
            <a:pPr marL="171450" lvl="0" indent="-171450" algn="l" rtl="0">
              <a:spcBef>
                <a:spcPts val="0"/>
              </a:spcBef>
              <a:spcAft>
                <a:spcPts val="0"/>
              </a:spcAft>
              <a:buClr>
                <a:schemeClr val="dk1"/>
              </a:buClr>
              <a:buSzPts val="1200"/>
              <a:buFont typeface="Arial"/>
              <a:buChar char="•"/>
            </a:pPr>
            <a:r>
              <a:rPr lang="en-US"/>
              <a:t>Thunderbolt – identified by Apple’s MacBook Pro and provides a high-speed connection</a:t>
            </a:r>
            <a:endParaRPr/>
          </a:p>
          <a:p>
            <a:pPr marL="628650" lvl="1" indent="-171450" algn="l" rtl="0">
              <a:spcBef>
                <a:spcPts val="0"/>
              </a:spcBef>
              <a:spcAft>
                <a:spcPts val="0"/>
              </a:spcAft>
              <a:buClr>
                <a:schemeClr val="dk1"/>
              </a:buClr>
              <a:buSzPts val="1200"/>
              <a:buFont typeface="Arial"/>
              <a:buChar char="•"/>
            </a:pPr>
            <a:r>
              <a:rPr lang="en-US"/>
              <a:t>Promises to replace a number of ports such as Mini Display port.</a:t>
            </a:r>
            <a:endParaRPr/>
          </a:p>
          <a:p>
            <a:pPr marL="0" lvl="0" indent="0" algn="l" rtl="0">
              <a:lnSpc>
                <a:spcPct val="9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245" name="Google Shape;24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23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Cables (key term) physical connections for devices to the system unit via ports</a:t>
            </a:r>
            <a:endParaRPr/>
          </a:p>
        </p:txBody>
      </p:sp>
      <p:sp>
        <p:nvSpPr>
          <p:cNvPr id="255" name="Google Shape;2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Direct current (DC) powers computers</a:t>
            </a:r>
            <a:endParaRPr/>
          </a:p>
          <a:p>
            <a:pPr marL="457200" lvl="1" indent="-76200" algn="l" rtl="0">
              <a:spcBef>
                <a:spcPts val="0"/>
              </a:spcBef>
              <a:spcAft>
                <a:spcPts val="0"/>
              </a:spcAft>
              <a:buClr>
                <a:schemeClr val="dk1"/>
              </a:buClr>
              <a:buSzPts val="1200"/>
              <a:buFont typeface="Calibri"/>
              <a:buChar char="•"/>
            </a:pPr>
            <a:r>
              <a:rPr lang="en-US"/>
              <a:t>Desktop computers have a power supply unit (key term)  unit located within the system unit</a:t>
            </a:r>
            <a:endParaRPr/>
          </a:p>
          <a:p>
            <a:pPr marL="457200" lvl="1" indent="-76200" algn="l" rtl="0">
              <a:spcBef>
                <a:spcPts val="0"/>
              </a:spcBef>
              <a:spcAft>
                <a:spcPts val="0"/>
              </a:spcAft>
              <a:buClr>
                <a:schemeClr val="dk1"/>
              </a:buClr>
              <a:buSzPts val="1200"/>
              <a:buFont typeface="Calibri"/>
              <a:buChar char="•"/>
            </a:pPr>
            <a:r>
              <a:rPr lang="en-US"/>
              <a:t>Laptop computers use AC adapters (key term) that are located outside the system unit</a:t>
            </a:r>
            <a:endParaRPr/>
          </a:p>
          <a:p>
            <a:pPr marL="457200" lvl="1" indent="-76200" algn="l" rtl="0">
              <a:spcBef>
                <a:spcPts val="0"/>
              </a:spcBef>
              <a:spcAft>
                <a:spcPts val="0"/>
              </a:spcAft>
              <a:buClr>
                <a:schemeClr val="dk1"/>
              </a:buClr>
              <a:buSzPts val="1200"/>
              <a:buFont typeface="Calibri"/>
              <a:buChar char="•"/>
            </a:pPr>
            <a:r>
              <a:rPr lang="en-US"/>
              <a:t>Tablets and mobile devices use AC adapters</a:t>
            </a:r>
            <a:endParaRPr/>
          </a:p>
          <a:p>
            <a:pPr marL="457200" lvl="1" indent="-76200" algn="l" rtl="0">
              <a:spcBef>
                <a:spcPts val="0"/>
              </a:spcBef>
              <a:spcAft>
                <a:spcPts val="0"/>
              </a:spcAft>
              <a:buClr>
                <a:schemeClr val="dk1"/>
              </a:buClr>
              <a:buSzPts val="1200"/>
              <a:buFont typeface="Calibri"/>
              <a:buChar char="•"/>
            </a:pPr>
            <a:r>
              <a:rPr lang="en-US"/>
              <a:t>Smartphones use a wireless charging platforms</a:t>
            </a:r>
            <a:endParaRPr/>
          </a:p>
          <a:p>
            <a:pPr marL="0" lvl="0" indent="0" algn="l" rtl="0">
              <a:spcBef>
                <a:spcPts val="0"/>
              </a:spcBef>
              <a:spcAft>
                <a:spcPts val="0"/>
              </a:spcAft>
              <a:buNone/>
            </a:pPr>
            <a:endParaRPr/>
          </a:p>
        </p:txBody>
      </p:sp>
      <p:sp>
        <p:nvSpPr>
          <p:cNvPr id="274" name="Google Shape;27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Digital signals (key terms) – electronic signals only recognized by computers</a:t>
            </a:r>
            <a:endParaRPr/>
          </a:p>
          <a:p>
            <a:pPr marL="0" lvl="0" indent="0" algn="l" rtl="0">
              <a:spcBef>
                <a:spcPts val="0"/>
              </a:spcBef>
              <a:spcAft>
                <a:spcPts val="0"/>
              </a:spcAft>
              <a:buNone/>
            </a:pPr>
            <a:endParaRPr/>
          </a:p>
          <a:p>
            <a:pPr marL="0" lvl="0" indent="0" algn="l" rtl="0">
              <a:spcBef>
                <a:spcPts val="0"/>
              </a:spcBef>
              <a:spcAft>
                <a:spcPts val="0"/>
              </a:spcAft>
              <a:buNone/>
            </a:pPr>
            <a:r>
              <a:rPr lang="en-US"/>
              <a:t>Analog signals (key terms) – created by voice</a:t>
            </a:r>
            <a:endParaRPr/>
          </a:p>
        </p:txBody>
      </p:sp>
      <p:sp>
        <p:nvSpPr>
          <p:cNvPr id="285" name="Google Shape;28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Binary System (key term) – consists of only two digits, 0 and 1. Each 0 or 1 is called a bit (key term) which is short for binary digit</a:t>
            </a:r>
            <a:endParaRPr/>
          </a:p>
          <a:p>
            <a:pPr marL="0" lvl="0" indent="0" algn="l" rtl="0">
              <a:spcBef>
                <a:spcPts val="0"/>
              </a:spcBef>
              <a:spcAft>
                <a:spcPts val="0"/>
              </a:spcAft>
              <a:buNone/>
            </a:pPr>
            <a:endParaRPr/>
          </a:p>
          <a:p>
            <a:pPr marL="0" lvl="0" indent="0" algn="l" rtl="0">
              <a:spcBef>
                <a:spcPts val="0"/>
              </a:spcBef>
              <a:spcAft>
                <a:spcPts val="0"/>
              </a:spcAft>
              <a:buNone/>
            </a:pPr>
            <a:r>
              <a:rPr lang="en-US"/>
              <a:t>8 bits grouped together is a byte (key term) </a:t>
            </a:r>
            <a:endParaRPr/>
          </a:p>
          <a:p>
            <a:pPr marL="0" lvl="0" indent="0" algn="l" rtl="0">
              <a:spcBef>
                <a:spcPts val="0"/>
              </a:spcBef>
              <a:spcAft>
                <a:spcPts val="0"/>
              </a:spcAft>
              <a:buNone/>
            </a:pPr>
            <a:endParaRPr/>
          </a:p>
          <a:p>
            <a:pPr marL="0" lvl="0" indent="0" algn="l" rtl="0">
              <a:spcBef>
                <a:spcPts val="0"/>
              </a:spcBef>
              <a:spcAft>
                <a:spcPts val="0"/>
              </a:spcAft>
              <a:buNone/>
            </a:pPr>
            <a:r>
              <a:rPr lang="en-US"/>
              <a:t>Binary numbers are difficult to read so they are represented in a hexadecimal system (key term) or hex using 16 digits to represent binary numbers</a:t>
            </a:r>
            <a:endParaRPr/>
          </a:p>
        </p:txBody>
      </p:sp>
      <p:sp>
        <p:nvSpPr>
          <p:cNvPr id="293" name="Google Shape;29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Input (key term) </a:t>
            </a:r>
            <a:endParaRPr/>
          </a:p>
          <a:p>
            <a:pPr marL="0" lvl="0" indent="-76200" algn="l" rtl="0">
              <a:spcBef>
                <a:spcPts val="0"/>
              </a:spcBef>
              <a:spcAft>
                <a:spcPts val="0"/>
              </a:spcAft>
              <a:buClr>
                <a:schemeClr val="dk1"/>
              </a:buClr>
              <a:buSzPts val="1200"/>
              <a:buFont typeface="Calibri"/>
              <a:buChar char="•"/>
            </a:pPr>
            <a:r>
              <a:rPr lang="en-US"/>
              <a:t>Input devices (key term) are hardware used to translate words, sounds, images, and actions that people understand into a form that the computer can understand </a:t>
            </a:r>
            <a:endParaRPr/>
          </a:p>
          <a:p>
            <a:pPr marL="0" lvl="0" indent="-76200" algn="l" rtl="0">
              <a:spcBef>
                <a:spcPts val="0"/>
              </a:spcBef>
              <a:spcAft>
                <a:spcPts val="0"/>
              </a:spcAft>
              <a:buClr>
                <a:schemeClr val="dk1"/>
              </a:buClr>
              <a:buSzPts val="1200"/>
              <a:buFont typeface="Calibri"/>
              <a:buChar char="•"/>
            </a:pPr>
            <a:r>
              <a:rPr lang="en-US"/>
              <a:t>Input allows user to put their information into computer language </a:t>
            </a:r>
            <a:endParaRPr/>
          </a:p>
          <a:p>
            <a:pPr marL="0" lvl="0" indent="-76200" algn="l" rtl="0">
              <a:spcBef>
                <a:spcPts val="0"/>
              </a:spcBef>
              <a:spcAft>
                <a:spcPts val="0"/>
              </a:spcAft>
              <a:buClr>
                <a:schemeClr val="dk1"/>
              </a:buClr>
              <a:buSzPts val="1200"/>
              <a:buFont typeface="Calibri"/>
              <a:buChar char="•"/>
            </a:pPr>
            <a:r>
              <a:rPr lang="en-US"/>
              <a:t>Most common are keyboard, mouse, scanning devices, image capturing devices and audio-input devices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7" name="Google Shape;31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Keyboards (key term) come in a variety of designs – most common way to input data</a:t>
            </a:r>
            <a:endParaRPr/>
          </a:p>
          <a:p>
            <a:pPr marL="457200" lvl="1" indent="-76200" algn="l" rtl="0">
              <a:spcBef>
                <a:spcPts val="0"/>
              </a:spcBef>
              <a:spcAft>
                <a:spcPts val="0"/>
              </a:spcAft>
              <a:buClr>
                <a:schemeClr val="dk1"/>
              </a:buClr>
              <a:buSzPts val="1200"/>
              <a:buFont typeface="Calibri"/>
              <a:buChar char="•"/>
            </a:pPr>
            <a:r>
              <a:rPr lang="en-US"/>
              <a:t>Range from full-sized to miniature and from rigid to flexible</a:t>
            </a:r>
            <a:endParaRPr/>
          </a:p>
          <a:p>
            <a:pPr marL="457200" lvl="1" indent="-76200" algn="l" rtl="0">
              <a:spcBef>
                <a:spcPts val="0"/>
              </a:spcBef>
              <a:spcAft>
                <a:spcPts val="0"/>
              </a:spcAft>
              <a:buClr>
                <a:schemeClr val="dk1"/>
              </a:buClr>
              <a:buSzPts val="1200"/>
              <a:buFont typeface="Calibri"/>
              <a:buChar char="•"/>
            </a:pPr>
            <a:r>
              <a:rPr lang="en-US"/>
              <a:t>Common types</a:t>
            </a:r>
            <a:endParaRPr/>
          </a:p>
          <a:p>
            <a:pPr marL="914400" lvl="2" indent="-76200" algn="l" rtl="0">
              <a:spcBef>
                <a:spcPts val="0"/>
              </a:spcBef>
              <a:spcAft>
                <a:spcPts val="0"/>
              </a:spcAft>
              <a:buClr>
                <a:schemeClr val="dk1"/>
              </a:buClr>
              <a:buSzPts val="1200"/>
              <a:buFont typeface="Calibri"/>
              <a:buChar char="•"/>
            </a:pPr>
            <a:r>
              <a:rPr lang="en-US"/>
              <a:t>Traditional keyboard (key term) – full sized, rigid, rectangular keyboards that include function, navigational, and numeric keys </a:t>
            </a:r>
            <a:endParaRPr/>
          </a:p>
          <a:p>
            <a:pPr marL="914400" lvl="2" indent="-76200" algn="l" rtl="0">
              <a:spcBef>
                <a:spcPts val="0"/>
              </a:spcBef>
              <a:spcAft>
                <a:spcPts val="0"/>
              </a:spcAft>
              <a:buClr>
                <a:schemeClr val="dk1"/>
              </a:buClr>
              <a:buSzPts val="1200"/>
              <a:buFont typeface="Calibri"/>
              <a:buChar char="•"/>
            </a:pPr>
            <a:r>
              <a:rPr lang="en-US"/>
              <a:t>Laptop keyboard (key term) – used on laptop computers</a:t>
            </a:r>
            <a:endParaRPr/>
          </a:p>
          <a:p>
            <a:pPr marL="914400" lvl="2" indent="-76200" algn="l" rtl="0">
              <a:spcBef>
                <a:spcPts val="0"/>
              </a:spcBef>
              <a:spcAft>
                <a:spcPts val="0"/>
              </a:spcAft>
              <a:buClr>
                <a:schemeClr val="dk1"/>
              </a:buClr>
              <a:buSzPts val="1200"/>
              <a:buFont typeface="Calibri"/>
              <a:buChar char="•"/>
            </a:pPr>
            <a:r>
              <a:rPr lang="en-US"/>
              <a:t>Virtual keyboard (key term) – keyboard for a tablet PC and mobile devices– shown on a touch screen</a:t>
            </a:r>
            <a:endParaRPr/>
          </a:p>
          <a:p>
            <a:pPr marL="914400" lvl="2" indent="-76200" algn="l" rtl="0">
              <a:spcBef>
                <a:spcPts val="0"/>
              </a:spcBef>
              <a:spcAft>
                <a:spcPts val="0"/>
              </a:spcAft>
              <a:buClr>
                <a:schemeClr val="dk1"/>
              </a:buClr>
              <a:buSzPts val="1200"/>
              <a:buFont typeface="Calibri"/>
              <a:buChar char="•"/>
            </a:pPr>
            <a:r>
              <a:rPr lang="en-US"/>
              <a:t>Thumb keyboard (key term) – used on smartphones </a:t>
            </a:r>
            <a:endParaRPr/>
          </a:p>
          <a:p>
            <a:pPr marL="0" lvl="0" indent="0" algn="l" rtl="0">
              <a:spcBef>
                <a:spcPts val="0"/>
              </a:spcBef>
              <a:spcAft>
                <a:spcPts val="0"/>
              </a:spcAft>
              <a:buNone/>
            </a:pPr>
            <a:endParaRPr/>
          </a:p>
        </p:txBody>
      </p:sp>
      <p:sp>
        <p:nvSpPr>
          <p:cNvPr id="324" name="Google Shape;32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Calibri"/>
              <a:buNone/>
            </a:pPr>
            <a:r>
              <a:rPr lang="en-US" sz="900"/>
              <a:t>Pointing Devices (key term) provide an intuitive interface by accepting pointing gestures and converting them into machine-readable input</a:t>
            </a:r>
            <a:endParaRPr/>
          </a:p>
          <a:p>
            <a:pPr marL="0" lvl="0" indent="0" algn="l" rtl="0">
              <a:spcBef>
                <a:spcPts val="0"/>
              </a:spcBef>
              <a:spcAft>
                <a:spcPts val="0"/>
              </a:spcAft>
              <a:buClr>
                <a:schemeClr val="dk1"/>
              </a:buClr>
              <a:buSzPts val="900"/>
              <a:buFont typeface="Calibri"/>
              <a:buNone/>
            </a:pPr>
            <a:endParaRPr sz="900"/>
          </a:p>
        </p:txBody>
      </p:sp>
      <p:sp>
        <p:nvSpPr>
          <p:cNvPr id="335" name="Google Shape;33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1224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457200" lvl="1" indent="-76200" algn="l" rtl="0">
              <a:spcBef>
                <a:spcPts val="0"/>
              </a:spcBef>
              <a:spcAft>
                <a:spcPts val="0"/>
              </a:spcAft>
              <a:buClr>
                <a:schemeClr val="dk1"/>
              </a:buClr>
              <a:buSzPts val="1200"/>
              <a:buFont typeface="Calibri"/>
              <a:buChar char="•"/>
            </a:pPr>
            <a:r>
              <a:rPr lang="en-US"/>
              <a:t>Joystick (key term)– control game actions by varying pressure, speed and direction</a:t>
            </a:r>
            <a:endParaRPr/>
          </a:p>
          <a:p>
            <a:pPr marL="457200" lvl="1" indent="-76200" algn="l" rtl="0">
              <a:spcBef>
                <a:spcPts val="0"/>
              </a:spcBef>
              <a:spcAft>
                <a:spcPts val="0"/>
              </a:spcAft>
              <a:buClr>
                <a:schemeClr val="dk1"/>
              </a:buClr>
              <a:buSzPts val="1200"/>
              <a:buFont typeface="Calibri"/>
              <a:buChar char="•"/>
            </a:pPr>
            <a:r>
              <a:rPr lang="en-US"/>
              <a:t>Gaming Mouse – similar to traditional mice with higher precision, faster responsiveness, programmable buttons, and better ergonomics</a:t>
            </a:r>
            <a:endParaRPr/>
          </a:p>
          <a:p>
            <a:pPr marL="457200" lvl="1" indent="-76200" algn="l" rtl="0">
              <a:spcBef>
                <a:spcPts val="0"/>
              </a:spcBef>
              <a:spcAft>
                <a:spcPts val="0"/>
              </a:spcAft>
              <a:buClr>
                <a:schemeClr val="dk1"/>
              </a:buClr>
              <a:buSzPts val="1200"/>
              <a:buFont typeface="Calibri"/>
              <a:buChar char="•"/>
            </a:pPr>
            <a:r>
              <a:rPr lang="en-US"/>
              <a:t>Game pads (key term) – held by two hands</a:t>
            </a:r>
            <a:endParaRPr/>
          </a:p>
          <a:p>
            <a:pPr marL="457200" lvl="1" indent="-76200" algn="l" rtl="0">
              <a:spcBef>
                <a:spcPts val="0"/>
              </a:spcBef>
              <a:spcAft>
                <a:spcPts val="0"/>
              </a:spcAft>
              <a:buClr>
                <a:schemeClr val="dk1"/>
              </a:buClr>
              <a:buSzPts val="1200"/>
              <a:buFont typeface="Calibri"/>
              <a:buChar char="•"/>
            </a:pPr>
            <a:r>
              <a:rPr lang="en-US"/>
              <a:t>Motion sensing device (key term) – control games by user movement</a:t>
            </a:r>
            <a:endParaRPr/>
          </a:p>
          <a:p>
            <a:pPr marL="457200" lvl="1" indent="0" algn="l" rtl="0">
              <a:spcBef>
                <a:spcPts val="0"/>
              </a:spcBef>
              <a:spcAft>
                <a:spcPts val="0"/>
              </a:spcAft>
              <a:buClr>
                <a:schemeClr val="dk1"/>
              </a:buClr>
              <a:buSzPts val="1200"/>
              <a:buFont typeface="Calibri"/>
              <a:buNone/>
            </a:pPr>
            <a:endParaRPr/>
          </a:p>
        </p:txBody>
      </p:sp>
      <p:sp>
        <p:nvSpPr>
          <p:cNvPr id="351" name="Google Shape;35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Card Readers (key term) interpret encoded information that is stored on debit, credit, and identification cards</a:t>
            </a:r>
            <a:endParaRPr/>
          </a:p>
          <a:p>
            <a:pPr marL="0" lvl="0" indent="-76200" algn="l" rtl="0">
              <a:spcBef>
                <a:spcPts val="0"/>
              </a:spcBef>
              <a:spcAft>
                <a:spcPts val="0"/>
              </a:spcAft>
              <a:buClr>
                <a:schemeClr val="dk1"/>
              </a:buClr>
              <a:buSzPts val="1200"/>
              <a:buFont typeface="Calibri"/>
              <a:buChar char="•"/>
            </a:pPr>
            <a:r>
              <a:rPr lang="en-US"/>
              <a:t>Types</a:t>
            </a:r>
            <a:endParaRPr/>
          </a:p>
          <a:p>
            <a:pPr marL="461963" lvl="1" indent="-76200" algn="l" rtl="0">
              <a:spcBef>
                <a:spcPts val="0"/>
              </a:spcBef>
              <a:spcAft>
                <a:spcPts val="0"/>
              </a:spcAft>
              <a:buClr>
                <a:schemeClr val="dk1"/>
              </a:buClr>
              <a:buSzPts val="1200"/>
              <a:buFont typeface="Calibri"/>
              <a:buChar char="•"/>
            </a:pPr>
            <a:r>
              <a:rPr lang="en-US"/>
              <a:t>Magnetic card reader (Key Term) – information is stored on a thin magnetic strip on the back of a card; is read when swiped through a card reader</a:t>
            </a:r>
            <a:endParaRPr/>
          </a:p>
          <a:p>
            <a:pPr marL="0" lvl="0" indent="0" algn="l" rtl="0">
              <a:spcBef>
                <a:spcPts val="0"/>
              </a:spcBef>
              <a:spcAft>
                <a:spcPts val="0"/>
              </a:spcAft>
              <a:buNone/>
            </a:pPr>
            <a:endParaRPr/>
          </a:p>
        </p:txBody>
      </p:sp>
      <p:sp>
        <p:nvSpPr>
          <p:cNvPr id="362" name="Google Shape;36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RFID (radio frequency identification) tags are tiny chips embedded for tracking in most anything.</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They contain electronically stored information that can be read using an RFID readers</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Read by RFID readers (key term) </a:t>
            </a:r>
            <a:endParaRPr/>
          </a:p>
          <a:p>
            <a:pPr marL="0" lvl="0" indent="0" algn="l" rtl="0">
              <a:spcBef>
                <a:spcPts val="0"/>
              </a:spcBef>
              <a:spcAft>
                <a:spcPts val="0"/>
              </a:spcAft>
              <a:buNone/>
            </a:pPr>
            <a:endParaRPr/>
          </a:p>
        </p:txBody>
      </p:sp>
      <p:sp>
        <p:nvSpPr>
          <p:cNvPr id="373" name="Google Shape;37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Imaging capturing devices create or capture original images </a:t>
            </a:r>
            <a:endParaRPr/>
          </a:p>
          <a:p>
            <a:pPr marL="0" lvl="0" indent="0" algn="l" rtl="0">
              <a:spcBef>
                <a:spcPts val="0"/>
              </a:spcBef>
              <a:spcAft>
                <a:spcPts val="0"/>
              </a:spcAft>
              <a:buClr>
                <a:schemeClr val="dk1"/>
              </a:buClr>
              <a:buSzPts val="1200"/>
              <a:buFont typeface="Calibri"/>
              <a:buNone/>
            </a:pPr>
            <a:endParaRPr/>
          </a:p>
          <a:p>
            <a:pPr marL="457200" lvl="1" indent="-76200" algn="l" rtl="0">
              <a:spcBef>
                <a:spcPts val="0"/>
              </a:spcBef>
              <a:spcAft>
                <a:spcPts val="0"/>
              </a:spcAft>
              <a:buClr>
                <a:schemeClr val="dk1"/>
              </a:buClr>
              <a:buSzPts val="1200"/>
              <a:buFont typeface="Calibri"/>
              <a:buChar char="•"/>
            </a:pPr>
            <a:r>
              <a:rPr lang="en-US"/>
              <a:t>Digital cameras (key term) –  similar to traditional cameras except images are recorded digitally on disk or a camera’s memory </a:t>
            </a:r>
            <a:endParaRPr/>
          </a:p>
          <a:p>
            <a:pPr marL="457200" lvl="1" indent="0" algn="l" rtl="0">
              <a:spcBef>
                <a:spcPts val="0"/>
              </a:spcBef>
              <a:spcAft>
                <a:spcPts val="0"/>
              </a:spcAft>
              <a:buClr>
                <a:schemeClr val="dk1"/>
              </a:buClr>
              <a:buSzPts val="1200"/>
              <a:buFont typeface="Calibri"/>
              <a:buNone/>
            </a:pPr>
            <a:endParaRPr/>
          </a:p>
          <a:p>
            <a:pPr marL="457200" lvl="1" indent="-76200" algn="l" rtl="0">
              <a:spcBef>
                <a:spcPts val="0"/>
              </a:spcBef>
              <a:spcAft>
                <a:spcPts val="0"/>
              </a:spcAft>
              <a:buClr>
                <a:schemeClr val="dk1"/>
              </a:buClr>
              <a:buSzPts val="1200"/>
              <a:buFont typeface="Calibri"/>
              <a:buChar char="•"/>
            </a:pPr>
            <a:r>
              <a:rPr lang="en-US"/>
              <a:t>Webcams (key term) – also referred to as web cameras are specialized digital video cameras that capture images and send them to a computer to broadcast over the Internet</a:t>
            </a:r>
            <a:endParaRPr/>
          </a:p>
          <a:p>
            <a:pPr marL="914400" lvl="2" indent="-76200" algn="l" rtl="0">
              <a:spcBef>
                <a:spcPts val="0"/>
              </a:spcBef>
              <a:spcAft>
                <a:spcPts val="0"/>
              </a:spcAft>
              <a:buClr>
                <a:schemeClr val="dk1"/>
              </a:buClr>
              <a:buSzPts val="1200"/>
              <a:buFont typeface="Calibri"/>
              <a:buChar char="•"/>
            </a:pPr>
            <a:r>
              <a:rPr lang="en-US"/>
              <a:t>Built into smartphones and tablets</a:t>
            </a:r>
            <a:endParaRPr/>
          </a:p>
          <a:p>
            <a:pPr marL="0" lvl="0" indent="0" algn="l" rtl="0">
              <a:spcBef>
                <a:spcPts val="0"/>
              </a:spcBef>
              <a:spcAft>
                <a:spcPts val="0"/>
              </a:spcAft>
              <a:buNone/>
            </a:pPr>
            <a:endParaRPr/>
          </a:p>
        </p:txBody>
      </p:sp>
      <p:sp>
        <p:nvSpPr>
          <p:cNvPr id="384" name="Google Shape;38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Output (key term) is process data or information </a:t>
            </a:r>
            <a:endParaRPr dirty="0"/>
          </a:p>
          <a:p>
            <a:pPr marL="0" lvl="0" indent="-76200" algn="l" rtl="0">
              <a:spcBef>
                <a:spcPts val="0"/>
              </a:spcBef>
              <a:spcAft>
                <a:spcPts val="0"/>
              </a:spcAft>
              <a:buClr>
                <a:schemeClr val="dk1"/>
              </a:buClr>
              <a:buSzPts val="1200"/>
              <a:buFont typeface="Calibri"/>
              <a:buChar char="•"/>
            </a:pPr>
            <a:r>
              <a:rPr lang="en-US" dirty="0"/>
              <a:t>Converts machine-readable information into people-readable form</a:t>
            </a:r>
            <a:endParaRPr dirty="0"/>
          </a:p>
          <a:p>
            <a:pPr marL="0" lvl="0" indent="-76200" algn="l" rtl="0">
              <a:spcBef>
                <a:spcPts val="0"/>
              </a:spcBef>
              <a:spcAft>
                <a:spcPts val="0"/>
              </a:spcAft>
              <a:buClr>
                <a:schemeClr val="dk1"/>
              </a:buClr>
              <a:buSzPts val="1200"/>
              <a:buFont typeface="Calibri"/>
              <a:buChar char="•"/>
            </a:pPr>
            <a:r>
              <a:rPr lang="en-US" dirty="0"/>
              <a:t>Most common output types – text, graphics, photos, audio, and video</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US" dirty="0"/>
              <a:t>Output device is any hardware used to provide or to create output</a:t>
            </a:r>
            <a:endParaRPr dirty="0"/>
          </a:p>
          <a:p>
            <a:pPr marL="0" lvl="0" indent="0" algn="l" rtl="0">
              <a:spcBef>
                <a:spcPts val="0"/>
              </a:spcBef>
              <a:spcAft>
                <a:spcPts val="0"/>
              </a:spcAft>
              <a:buClr>
                <a:schemeClr val="dk1"/>
              </a:buClr>
              <a:buSzPts val="1200"/>
              <a:buFont typeface="Calibri"/>
              <a:buNone/>
            </a:pPr>
            <a:endParaRPr dirty="0"/>
          </a:p>
          <a:p>
            <a:pPr marL="0" lvl="0" indent="-76200" algn="l" rtl="0">
              <a:spcBef>
                <a:spcPts val="0"/>
              </a:spcBef>
              <a:spcAft>
                <a:spcPts val="0"/>
              </a:spcAft>
              <a:buClr>
                <a:schemeClr val="dk1"/>
              </a:buClr>
              <a:buSzPts val="1200"/>
              <a:buFont typeface="Calibri"/>
              <a:buChar char="•"/>
            </a:pPr>
            <a:r>
              <a:rPr lang="en-US" dirty="0"/>
              <a:t>The most widely used output devices (key term) are monitors, printer, and audio-output devices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95" name="Google Shape;39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Printers (key term) translate information that has been processed by the system unit and present the information on paper </a:t>
            </a:r>
            <a:endParaRPr/>
          </a:p>
          <a:p>
            <a:pPr marL="0" lvl="0" indent="-76200" algn="l" rtl="0">
              <a:spcBef>
                <a:spcPts val="0"/>
              </a:spcBef>
              <a:spcAft>
                <a:spcPts val="0"/>
              </a:spcAft>
              <a:buClr>
                <a:schemeClr val="dk1"/>
              </a:buClr>
              <a:buSzPts val="1200"/>
              <a:buFont typeface="Calibri"/>
              <a:buChar char="•"/>
            </a:pPr>
            <a:r>
              <a:rPr lang="en-US"/>
              <a:t>Output is called hard copy</a:t>
            </a:r>
            <a:endParaRPr/>
          </a:p>
          <a:p>
            <a:pPr marL="0" lvl="0" indent="-76200" algn="l" rtl="0">
              <a:spcBef>
                <a:spcPts val="0"/>
              </a:spcBef>
              <a:spcAft>
                <a:spcPts val="0"/>
              </a:spcAft>
              <a:buClr>
                <a:schemeClr val="dk1"/>
              </a:buClr>
              <a:buSzPts val="1200"/>
              <a:buFont typeface="Calibri"/>
              <a:buChar char="•"/>
            </a:pPr>
            <a:r>
              <a:rPr lang="en-US"/>
              <a:t>Features</a:t>
            </a:r>
            <a:endParaRPr/>
          </a:p>
          <a:p>
            <a:pPr marL="457200" lvl="1" indent="-76200" algn="l" rtl="0">
              <a:spcBef>
                <a:spcPts val="0"/>
              </a:spcBef>
              <a:spcAft>
                <a:spcPts val="0"/>
              </a:spcAft>
              <a:buClr>
                <a:schemeClr val="dk1"/>
              </a:buClr>
              <a:buSzPts val="1200"/>
              <a:buFont typeface="Calibri"/>
              <a:buChar char="•"/>
            </a:pPr>
            <a:r>
              <a:rPr lang="en-US"/>
              <a:t>Resolution (key term) – measures the clarity of images produced </a:t>
            </a:r>
            <a:endParaRPr/>
          </a:p>
          <a:p>
            <a:pPr marL="914400" lvl="2" indent="-76200" algn="l" rtl="0">
              <a:spcBef>
                <a:spcPts val="0"/>
              </a:spcBef>
              <a:spcAft>
                <a:spcPts val="0"/>
              </a:spcAft>
              <a:buClr>
                <a:schemeClr val="dk1"/>
              </a:buClr>
              <a:buSzPts val="1200"/>
              <a:buFont typeface="Calibri"/>
              <a:buChar char="•"/>
            </a:pPr>
            <a:r>
              <a:rPr lang="en-US"/>
              <a:t>Measured in dots-per-inch (dpi) (Key Term)</a:t>
            </a:r>
            <a:endParaRPr/>
          </a:p>
          <a:p>
            <a:pPr marL="914400" lvl="2" indent="-76200" algn="l" rtl="0">
              <a:spcBef>
                <a:spcPts val="0"/>
              </a:spcBef>
              <a:spcAft>
                <a:spcPts val="0"/>
              </a:spcAft>
              <a:buClr>
                <a:schemeClr val="dk1"/>
              </a:buClr>
              <a:buSzPts val="1200"/>
              <a:buFont typeface="Calibri"/>
              <a:buChar char="•"/>
            </a:pPr>
            <a:r>
              <a:rPr lang="en-US"/>
              <a:t>Most printers use an average of 1200 dpi x 4800 dpi; the higher the dpi, the better the quality of image produced</a:t>
            </a:r>
            <a:endParaRPr/>
          </a:p>
          <a:p>
            <a:pPr marL="457200" lvl="1" indent="-76200" algn="l" rtl="0">
              <a:spcBef>
                <a:spcPts val="0"/>
              </a:spcBef>
              <a:spcAft>
                <a:spcPts val="0"/>
              </a:spcAft>
              <a:buClr>
                <a:schemeClr val="dk1"/>
              </a:buClr>
              <a:buSzPts val="1200"/>
              <a:buFont typeface="Calibri"/>
              <a:buChar char="•"/>
            </a:pPr>
            <a:r>
              <a:rPr lang="en-US"/>
              <a:t>Color (key term) – more expensive to print in color; usually have the option to print in either color or b/w.  Grayscale (key term) images are displayed using shades of gray.</a:t>
            </a:r>
            <a:endParaRPr/>
          </a:p>
          <a:p>
            <a:pPr marL="457200" lvl="1" indent="-76200" algn="l" rtl="0">
              <a:spcBef>
                <a:spcPts val="0"/>
              </a:spcBef>
              <a:spcAft>
                <a:spcPts val="0"/>
              </a:spcAft>
              <a:buClr>
                <a:schemeClr val="dk1"/>
              </a:buClr>
              <a:buSzPts val="1200"/>
              <a:buFont typeface="Calibri"/>
              <a:buChar char="•"/>
            </a:pPr>
            <a:r>
              <a:rPr lang="en-US"/>
              <a:t>Speed (key term) – measured in the number of pages printed per minute </a:t>
            </a:r>
            <a:endParaRPr/>
          </a:p>
          <a:p>
            <a:pPr marL="914400" lvl="2" indent="-76200" algn="l" rtl="0">
              <a:spcBef>
                <a:spcPts val="0"/>
              </a:spcBef>
              <a:spcAft>
                <a:spcPts val="0"/>
              </a:spcAft>
              <a:buClr>
                <a:schemeClr val="dk1"/>
              </a:buClr>
              <a:buSzPts val="1200"/>
              <a:buFont typeface="Calibri"/>
              <a:buChar char="•"/>
            </a:pPr>
            <a:r>
              <a:rPr lang="en-US"/>
              <a:t>15-19 pages per minute is the average for a single color page (black); 13-15 pages per minute for color </a:t>
            </a:r>
            <a:endParaRPr/>
          </a:p>
          <a:p>
            <a:pPr marL="457200" lvl="1" indent="-76200" algn="l" rtl="0">
              <a:spcBef>
                <a:spcPts val="0"/>
              </a:spcBef>
              <a:spcAft>
                <a:spcPts val="0"/>
              </a:spcAft>
              <a:buClr>
                <a:schemeClr val="dk1"/>
              </a:buClr>
              <a:buSzPts val="1200"/>
              <a:buFont typeface="Calibri"/>
              <a:buChar char="•"/>
            </a:pPr>
            <a:r>
              <a:rPr lang="en-US"/>
              <a:t>Memory (key term) – used to store printing instructions and documents waiting to be printed </a:t>
            </a:r>
            <a:endParaRPr/>
          </a:p>
          <a:p>
            <a:pPr marL="457200" lvl="1" indent="-76200" algn="l" rtl="0">
              <a:spcBef>
                <a:spcPts val="0"/>
              </a:spcBef>
              <a:spcAft>
                <a:spcPts val="0"/>
              </a:spcAft>
              <a:buClr>
                <a:schemeClr val="dk1"/>
              </a:buClr>
              <a:buSzPts val="1200"/>
              <a:buFont typeface="Calibri"/>
              <a:buChar char="•"/>
            </a:pPr>
            <a:r>
              <a:rPr lang="en-US"/>
              <a:t>Duplex printing (key term) – automatic printing on both sides of a sheet of paper</a:t>
            </a:r>
            <a:endParaRPr/>
          </a:p>
          <a:p>
            <a:pPr marL="0" lvl="0" indent="0" algn="l" rtl="0">
              <a:spcBef>
                <a:spcPts val="0"/>
              </a:spcBef>
              <a:spcAft>
                <a:spcPts val="0"/>
              </a:spcAft>
              <a:buNone/>
            </a:pPr>
            <a:endParaRPr/>
          </a:p>
        </p:txBody>
      </p:sp>
      <p:sp>
        <p:nvSpPr>
          <p:cNvPr id="404" name="Google Shape;40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Font typeface="Calibri"/>
              <a:buNone/>
            </a:pPr>
            <a:r>
              <a:rPr lang="en-US"/>
              <a:t>Inkjet printers (key term) spray ink at high speed onto the surface of paper </a:t>
            </a:r>
            <a:endParaRPr/>
          </a:p>
          <a:p>
            <a:pPr marL="457200" lvl="1" indent="-76200" algn="l" rtl="0">
              <a:lnSpc>
                <a:spcPct val="90000"/>
              </a:lnSpc>
              <a:spcBef>
                <a:spcPts val="0"/>
              </a:spcBef>
              <a:spcAft>
                <a:spcPts val="0"/>
              </a:spcAft>
              <a:buClr>
                <a:schemeClr val="dk1"/>
              </a:buClr>
              <a:buSzPts val="1200"/>
              <a:buFont typeface="Calibri"/>
              <a:buChar char="•"/>
            </a:pPr>
            <a:r>
              <a:rPr lang="en-US"/>
              <a:t>Reliable, quiet and inexpensive</a:t>
            </a:r>
            <a:endParaRPr/>
          </a:p>
          <a:p>
            <a:pPr marL="0" lvl="0" indent="0" algn="l" rtl="0">
              <a:lnSpc>
                <a:spcPct val="90000"/>
              </a:lnSpc>
              <a:spcBef>
                <a:spcPts val="0"/>
              </a:spcBef>
              <a:spcAft>
                <a:spcPts val="0"/>
              </a:spcAft>
              <a:buClr>
                <a:schemeClr val="dk1"/>
              </a:buClr>
              <a:buSzPts val="1200"/>
              <a:buFont typeface="Calibri"/>
              <a:buNone/>
            </a:pPr>
            <a:endParaRPr/>
          </a:p>
          <a:p>
            <a:pPr marL="0" lvl="0" indent="0" algn="l" rtl="0">
              <a:lnSpc>
                <a:spcPct val="90000"/>
              </a:lnSpc>
              <a:spcBef>
                <a:spcPts val="0"/>
              </a:spcBef>
              <a:spcAft>
                <a:spcPts val="0"/>
              </a:spcAft>
              <a:buClr>
                <a:schemeClr val="dk1"/>
              </a:buClr>
              <a:buSzPts val="1200"/>
              <a:buFont typeface="Calibri"/>
              <a:buNone/>
            </a:pPr>
            <a:r>
              <a:rPr lang="en-US"/>
              <a:t>Laser printers (key term) uses a laser light beam to produce images </a:t>
            </a:r>
            <a:endParaRPr/>
          </a:p>
          <a:p>
            <a:pPr marL="457200" lvl="1" indent="-76200" algn="l" rtl="0">
              <a:lnSpc>
                <a:spcPct val="90000"/>
              </a:lnSpc>
              <a:spcBef>
                <a:spcPts val="0"/>
              </a:spcBef>
              <a:spcAft>
                <a:spcPts val="0"/>
              </a:spcAft>
              <a:buClr>
                <a:schemeClr val="dk1"/>
              </a:buClr>
              <a:buSzPts val="1200"/>
              <a:buFont typeface="Calibri"/>
              <a:buChar char="•"/>
            </a:pPr>
            <a:r>
              <a:rPr lang="en-US"/>
              <a:t>Faster, excellent quality and more expensive than ink jet printers</a:t>
            </a:r>
            <a:endParaRPr/>
          </a:p>
          <a:p>
            <a:pPr marL="457200" lvl="1" indent="-76200" algn="l" rtl="0">
              <a:lnSpc>
                <a:spcPct val="90000"/>
              </a:lnSpc>
              <a:spcBef>
                <a:spcPts val="0"/>
              </a:spcBef>
              <a:spcAft>
                <a:spcPts val="0"/>
              </a:spcAft>
              <a:buClr>
                <a:schemeClr val="dk1"/>
              </a:buClr>
              <a:buSzPts val="1200"/>
              <a:buFont typeface="Calibri"/>
              <a:buChar char="•"/>
            </a:pPr>
            <a:r>
              <a:rPr lang="en-US"/>
              <a:t>Personal (key term) and shared (key term) laser printers</a:t>
            </a:r>
            <a:endParaRPr/>
          </a:p>
          <a:p>
            <a:pPr marL="0" lvl="0" indent="0" algn="l" rtl="0">
              <a:lnSpc>
                <a:spcPct val="90000"/>
              </a:lnSpc>
              <a:spcBef>
                <a:spcPts val="0"/>
              </a:spcBef>
              <a:spcAft>
                <a:spcPts val="0"/>
              </a:spcAft>
              <a:buClr>
                <a:schemeClr val="dk1"/>
              </a:buClr>
              <a:buSzPts val="1200"/>
              <a:buFont typeface="Calibri"/>
              <a:buNone/>
            </a:pPr>
            <a:r>
              <a:rPr lang="en-US"/>
              <a:t>3D Printers (key term)</a:t>
            </a:r>
            <a:endParaRPr/>
          </a:p>
          <a:p>
            <a:pPr marL="628650" lvl="1" indent="-171450" algn="l" rtl="0">
              <a:lnSpc>
                <a:spcPct val="90000"/>
              </a:lnSpc>
              <a:spcBef>
                <a:spcPts val="0"/>
              </a:spcBef>
              <a:spcAft>
                <a:spcPts val="0"/>
              </a:spcAft>
              <a:buClr>
                <a:schemeClr val="dk1"/>
              </a:buClr>
              <a:buSzPts val="1200"/>
              <a:buFont typeface="Arial"/>
              <a:buChar char="•"/>
            </a:pPr>
            <a:r>
              <a:rPr lang="en-US"/>
              <a:t>Creates 3-dimensional shapes, adds a thin layer of material repeatedly until the item is created</a:t>
            </a:r>
            <a:endParaRPr/>
          </a:p>
          <a:p>
            <a:pPr marL="628650" lvl="1" indent="-95250" algn="l" rtl="0">
              <a:lnSpc>
                <a:spcPct val="90000"/>
              </a:lnSpc>
              <a:spcBef>
                <a:spcPts val="0"/>
              </a:spcBef>
              <a:spcAft>
                <a:spcPts val="0"/>
              </a:spcAft>
              <a:buClr>
                <a:schemeClr val="dk1"/>
              </a:buClr>
              <a:buSzPts val="1200"/>
              <a:buFont typeface="Arial"/>
              <a:buNone/>
            </a:pPr>
            <a:endParaRPr/>
          </a:p>
        </p:txBody>
      </p:sp>
      <p:sp>
        <p:nvSpPr>
          <p:cNvPr id="412" name="Google Shape;41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Speakers (key term) and headsets (key term) are the most widely used audio-output devices</a:t>
            </a:r>
            <a:endParaRPr/>
          </a:p>
          <a:p>
            <a:pPr marL="457200" lvl="1" indent="-76200" algn="l" rtl="0">
              <a:spcBef>
                <a:spcPts val="0"/>
              </a:spcBef>
              <a:spcAft>
                <a:spcPts val="0"/>
              </a:spcAft>
              <a:buClr>
                <a:schemeClr val="dk1"/>
              </a:buClr>
              <a:buSzPts val="1200"/>
              <a:buFont typeface="Calibri"/>
              <a:buChar char="•"/>
            </a:pPr>
            <a:r>
              <a:rPr lang="en-US"/>
              <a:t>Connected to a sound card in the system unit </a:t>
            </a:r>
            <a:endParaRPr/>
          </a:p>
          <a:p>
            <a:pPr marL="457200" lvl="1" indent="-76200" algn="l" rtl="0">
              <a:spcBef>
                <a:spcPts val="0"/>
              </a:spcBef>
              <a:spcAft>
                <a:spcPts val="0"/>
              </a:spcAft>
              <a:buClr>
                <a:schemeClr val="dk1"/>
              </a:buClr>
              <a:buSzPts val="1200"/>
              <a:buFont typeface="Calibri"/>
              <a:buChar char="•"/>
            </a:pPr>
            <a:r>
              <a:rPr lang="en-US"/>
              <a:t>Voice output is quite common; creating voice output is not as difficult as recognizing and interpreting voice input</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Bluetooth (key term) technology – wireless technology used to connect speakers and headsets to wireless sound cards</a:t>
            </a:r>
            <a:endParaRPr/>
          </a:p>
        </p:txBody>
      </p:sp>
      <p:sp>
        <p:nvSpPr>
          <p:cNvPr id="423" name="Google Shape;42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Multifunctional devices (MFD) (key term) combine the capabilities of a scanner, printer, fax and copy machine</a:t>
            </a:r>
            <a:endParaRPr/>
          </a:p>
          <a:p>
            <a:pPr marL="628650" lvl="1" indent="-171450" algn="l" rtl="0">
              <a:spcBef>
                <a:spcPts val="0"/>
              </a:spcBef>
              <a:spcAft>
                <a:spcPts val="0"/>
              </a:spcAft>
              <a:buClr>
                <a:schemeClr val="dk1"/>
              </a:buClr>
              <a:buSzPts val="1200"/>
              <a:buFont typeface="Arial"/>
              <a:buChar char="•"/>
            </a:pPr>
            <a:r>
              <a:rPr lang="en-US"/>
              <a:t>Usually lower in price and more cost efficient than purchasing the products separately; however the quality is lower</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Telephone (key term) – specialized input and output devices for receiving and sending voice communication</a:t>
            </a:r>
            <a:endParaRPr/>
          </a:p>
          <a:p>
            <a:pPr marL="457200" marR="0" lvl="1" indent="-76200" algn="l" rtl="0">
              <a:lnSpc>
                <a:spcPct val="100000"/>
              </a:lnSpc>
              <a:spcBef>
                <a:spcPts val="0"/>
              </a:spcBef>
              <a:spcAft>
                <a:spcPts val="0"/>
              </a:spcAft>
              <a:buClr>
                <a:schemeClr val="dk1"/>
              </a:buClr>
              <a:buSzPts val="1200"/>
              <a:buFont typeface="Calibri"/>
              <a:buChar char="•"/>
            </a:pPr>
            <a:r>
              <a:rPr lang="en-US"/>
              <a:t>Voice over IP (VoIP) (Key Term) – voice and other types of communication over the Internet</a:t>
            </a:r>
            <a:endParaRPr/>
          </a:p>
          <a:p>
            <a:pPr marL="914400" lvl="2" indent="-76200" algn="l" rtl="0">
              <a:spcBef>
                <a:spcPts val="0"/>
              </a:spcBef>
              <a:spcAft>
                <a:spcPts val="0"/>
              </a:spcAft>
              <a:buClr>
                <a:schemeClr val="dk1"/>
              </a:buClr>
              <a:buSzPts val="1200"/>
              <a:buFont typeface="Calibri"/>
              <a:buChar char="•"/>
            </a:pPr>
            <a:r>
              <a:rPr lang="en-US"/>
              <a:t>Also known as telephony (key term) and Internet telephony (key term)  - VoIP application that uses VoIP</a:t>
            </a:r>
            <a:endParaRPr/>
          </a:p>
          <a:p>
            <a:pPr marL="914400" lvl="2" indent="0" algn="l" rtl="0">
              <a:spcBef>
                <a:spcPts val="0"/>
              </a:spcBef>
              <a:spcAft>
                <a:spcPts val="0"/>
              </a:spcAft>
              <a:buClr>
                <a:schemeClr val="dk1"/>
              </a:buClr>
              <a:buSzPts val="1200"/>
              <a:buFont typeface="Calibri"/>
              <a:buNone/>
            </a:pPr>
            <a:r>
              <a:rPr lang="en-US"/>
              <a:t> </a:t>
            </a:r>
            <a:endParaRPr/>
          </a:p>
          <a:p>
            <a:pPr marL="0" lvl="0" indent="0" algn="l" rtl="0">
              <a:spcBef>
                <a:spcPts val="0"/>
              </a:spcBef>
              <a:spcAft>
                <a:spcPts val="0"/>
              </a:spcAft>
              <a:buClr>
                <a:schemeClr val="dk1"/>
              </a:buClr>
              <a:buSzPts val="1200"/>
              <a:buFont typeface="Calibri"/>
              <a:buNone/>
            </a:pPr>
            <a:r>
              <a:rPr lang="en-US"/>
              <a:t>Providers include Hangouts, FaceTime, and Skype</a:t>
            </a:r>
            <a:endParaRPr/>
          </a:p>
          <a:p>
            <a:pPr marL="914400" lvl="2" indent="-76200" algn="l" rtl="0">
              <a:spcBef>
                <a:spcPts val="0"/>
              </a:spcBef>
              <a:spcAft>
                <a:spcPts val="0"/>
              </a:spcAft>
              <a:buClr>
                <a:schemeClr val="dk1"/>
              </a:buClr>
              <a:buSzPts val="1200"/>
              <a:buFont typeface="Calibri"/>
              <a:buChar char="•"/>
            </a:pPr>
            <a:r>
              <a:rPr lang="en-US"/>
              <a:t>Skype – doesn’t need any special hardware.  Once you subscribe use your computer’s existing audio and video to communicate with any other Skype subscribers.  Skype is free for domestic calls and low-cost for international.  For an additional fee you can place calls to non-Skype subscribers.</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31" name="Google Shape;43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smtClean="0"/>
              <a:t>Hologram </a:t>
            </a:r>
          </a:p>
          <a:p>
            <a:r>
              <a:rPr lang="en-MY" dirty="0" smtClean="0"/>
              <a:t>https://axiomholographics.com/</a:t>
            </a:r>
            <a:endParaRPr lang="en-MY"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321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Drones or unarmed aerial vehicles take input from a controller and send video and sound back to the user. </a:t>
            </a:r>
            <a:endParaRPr dirty="0"/>
          </a:p>
          <a:p>
            <a:pPr marL="171450" lvl="0" indent="-171450" algn="l" rtl="0">
              <a:spcBef>
                <a:spcPts val="0"/>
              </a:spcBef>
              <a:spcAft>
                <a:spcPts val="0"/>
              </a:spcAft>
              <a:buClr>
                <a:schemeClr val="dk1"/>
              </a:buClr>
              <a:buSzPts val="1200"/>
              <a:buFont typeface="Arial"/>
              <a:buChar char="•"/>
            </a:pPr>
            <a:r>
              <a:rPr lang="en-US" dirty="0"/>
              <a:t>They are now more cost effective</a:t>
            </a:r>
            <a:endParaRPr dirty="0"/>
          </a:p>
          <a:p>
            <a:pPr marL="171450" lvl="0" indent="-9525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a:t>Robots use microphones, cameras and other sensors as input. The output is dependent on the use for the robot. </a:t>
            </a:r>
            <a:endParaRPr dirty="0"/>
          </a:p>
          <a:p>
            <a:pPr marL="171450" lvl="0" indent="-171450" algn="l" rtl="0">
              <a:spcBef>
                <a:spcPts val="0"/>
              </a:spcBef>
              <a:spcAft>
                <a:spcPts val="0"/>
              </a:spcAft>
              <a:buClr>
                <a:schemeClr val="dk1"/>
              </a:buClr>
              <a:buSzPts val="1200"/>
              <a:buFont typeface="Arial"/>
              <a:buChar char="•"/>
            </a:pPr>
            <a:r>
              <a:rPr lang="en-US" dirty="0"/>
              <a:t>Robots even assist in surgery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200"/>
              <a:buFont typeface="Arial"/>
              <a:buNone/>
            </a:pPr>
            <a:r>
              <a:rPr lang="en-US" dirty="0"/>
              <a:t>Virtual Reality (key term) – simulated reality created in 3-d through computers. Creates a virtual or (immersive experience)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a:t>Headgear (key term) and gloves (key term) have sensors to collect data that work with software</a:t>
            </a:r>
            <a:endParaRPr dirty="0"/>
          </a:p>
          <a:p>
            <a:pPr marL="0" lvl="0" indent="0" algn="l" rtl="0">
              <a:spcBef>
                <a:spcPts val="0"/>
              </a:spcBef>
              <a:spcAft>
                <a:spcPts val="0"/>
              </a:spcAft>
              <a:buNone/>
            </a:pPr>
            <a:endParaRPr dirty="0"/>
          </a:p>
        </p:txBody>
      </p:sp>
      <p:sp>
        <p:nvSpPr>
          <p:cNvPr id="439" name="Google Shape;43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Ergonomics (key term) – fitting the task to the user </a:t>
            </a:r>
            <a:endParaRPr/>
          </a:p>
          <a:p>
            <a:pPr marL="0" lvl="0" indent="0" algn="l" rtl="0">
              <a:spcBef>
                <a:spcPts val="0"/>
              </a:spcBef>
              <a:spcAft>
                <a:spcPts val="0"/>
              </a:spcAft>
              <a:buNone/>
            </a:pPr>
            <a:endParaRPr/>
          </a:p>
          <a:p>
            <a:pPr marL="0" lvl="0" indent="0" algn="l" rtl="0">
              <a:spcBef>
                <a:spcPts val="0"/>
              </a:spcBef>
              <a:spcAft>
                <a:spcPts val="0"/>
              </a:spcAft>
              <a:buNone/>
            </a:pPr>
            <a:r>
              <a:rPr lang="en-US"/>
              <a:t>Study to avoid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Eyestrain (key term) and headache (key term) – 15 minute break every hour</a:t>
            </a:r>
            <a:endParaRPr/>
          </a:p>
          <a:p>
            <a:pPr marL="171450" lvl="0" indent="-171450" algn="l" rtl="0">
              <a:spcBef>
                <a:spcPts val="0"/>
              </a:spcBef>
              <a:spcAft>
                <a:spcPts val="0"/>
              </a:spcAft>
              <a:buClr>
                <a:schemeClr val="dk1"/>
              </a:buClr>
              <a:buSzPts val="1200"/>
              <a:buFont typeface="Arial"/>
              <a:buChar char="•"/>
            </a:pPr>
            <a:r>
              <a:rPr lang="en-US"/>
              <a:t>Back and neck pain (key term) – equipment should be adjustable</a:t>
            </a:r>
            <a:endParaRPr/>
          </a:p>
          <a:p>
            <a:pPr marL="171450" lvl="0" indent="-171450" algn="l" rtl="0">
              <a:spcBef>
                <a:spcPts val="0"/>
              </a:spcBef>
              <a:spcAft>
                <a:spcPts val="0"/>
              </a:spcAft>
              <a:buClr>
                <a:schemeClr val="dk1"/>
              </a:buClr>
              <a:buSzPts val="1200"/>
              <a:buFont typeface="Arial"/>
              <a:buChar char="•"/>
            </a:pPr>
            <a:r>
              <a:rPr lang="en-US"/>
              <a:t>Repetitive strain injury (key term) RSI (key term) – injury caused by repetitive injury </a:t>
            </a:r>
            <a:endParaRPr/>
          </a:p>
          <a:p>
            <a:pPr marL="171450" lvl="0" indent="-171450" algn="l" rtl="0">
              <a:spcBef>
                <a:spcPts val="0"/>
              </a:spcBef>
              <a:spcAft>
                <a:spcPts val="0"/>
              </a:spcAft>
              <a:buClr>
                <a:schemeClr val="dk1"/>
              </a:buClr>
              <a:buSzPts val="1200"/>
              <a:buFont typeface="Arial"/>
              <a:buChar char="•"/>
            </a:pPr>
            <a:r>
              <a:rPr lang="en-US"/>
              <a:t>Carpal tunnel syndrome (Key term) – damage to nerves and tendons in hands</a:t>
            </a:r>
            <a:endParaRPr/>
          </a:p>
        </p:txBody>
      </p:sp>
      <p:sp>
        <p:nvSpPr>
          <p:cNvPr id="460" name="Google Shape;46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Portable devices are not set up for ergonomics</a:t>
            </a:r>
            <a:endParaRPr/>
          </a:p>
          <a:p>
            <a:pPr marL="0" lvl="0" indent="0" algn="l" rtl="0">
              <a:spcBef>
                <a:spcPts val="0"/>
              </a:spcBef>
              <a:spcAft>
                <a:spcPts val="0"/>
              </a:spcAft>
              <a:buNone/>
            </a:pPr>
            <a:endParaRPr/>
          </a:p>
          <a:p>
            <a:pPr marL="0" lvl="0" indent="0" algn="l" rtl="0">
              <a:spcBef>
                <a:spcPts val="0"/>
              </a:spcBef>
              <a:spcAft>
                <a:spcPts val="0"/>
              </a:spcAft>
              <a:buNone/>
            </a:pPr>
            <a:r>
              <a:rPr lang="en-US"/>
              <a:t>Study to avoid :</a:t>
            </a:r>
            <a:endParaRPr/>
          </a:p>
          <a:p>
            <a:pPr marL="0" lvl="0" indent="0" algn="l" rtl="0">
              <a:spcBef>
                <a:spcPts val="0"/>
              </a:spcBef>
              <a:spcAft>
                <a:spcPts val="0"/>
              </a:spcAft>
              <a:buNone/>
            </a:pPr>
            <a:endParaRPr/>
          </a:p>
          <a:p>
            <a:pPr marL="628650" lvl="1" indent="-171450" algn="l" rtl="0">
              <a:spcBef>
                <a:spcPts val="0"/>
              </a:spcBef>
              <a:spcAft>
                <a:spcPts val="0"/>
              </a:spcAft>
              <a:buClr>
                <a:schemeClr val="dk1"/>
              </a:buClr>
              <a:buSzPts val="1200"/>
              <a:buFont typeface="Arial"/>
              <a:buChar char="•"/>
            </a:pPr>
            <a:r>
              <a:rPr lang="en-US"/>
              <a:t>Laptops – raise the level of the screen with books or reams of paper or connect an external keyboard</a:t>
            </a:r>
            <a:endParaRPr/>
          </a:p>
          <a:p>
            <a:pPr marL="628650" lvl="1" indent="-171450" algn="l" rtl="0">
              <a:spcBef>
                <a:spcPts val="0"/>
              </a:spcBef>
              <a:spcAft>
                <a:spcPts val="0"/>
              </a:spcAft>
              <a:buClr>
                <a:schemeClr val="dk1"/>
              </a:buClr>
              <a:buSzPts val="1200"/>
              <a:buFont typeface="Arial"/>
              <a:buChar char="•"/>
            </a:pPr>
            <a:r>
              <a:rPr lang="en-US"/>
              <a:t>Tablets – avoid tablet hunch by taking frequent breaks or using a stand or external keyboard</a:t>
            </a:r>
            <a:endParaRPr/>
          </a:p>
          <a:p>
            <a:pPr marL="628650" lvl="1" indent="-171450" algn="l" rtl="0">
              <a:spcBef>
                <a:spcPts val="0"/>
              </a:spcBef>
              <a:spcAft>
                <a:spcPts val="0"/>
              </a:spcAft>
              <a:buClr>
                <a:schemeClr val="dk1"/>
              </a:buClr>
              <a:buSzPts val="1200"/>
              <a:buFont typeface="Arial"/>
              <a:buChar char="•"/>
            </a:pPr>
            <a:r>
              <a:rPr lang="en-US"/>
              <a:t>Smartphones – avoid blackberry thumb by keeping wrists straight, head up and shoulders straight.</a:t>
            </a:r>
            <a:endParaRPr/>
          </a:p>
        </p:txBody>
      </p:sp>
      <p:sp>
        <p:nvSpPr>
          <p:cNvPr id="468" name="Google Shape;46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Primary storage (key term) temporary storage</a:t>
            </a:r>
            <a:endParaRPr/>
          </a:p>
          <a:p>
            <a:pPr marL="457200" lvl="1" indent="-76200" algn="l" rtl="0">
              <a:spcBef>
                <a:spcPts val="0"/>
              </a:spcBef>
              <a:spcAft>
                <a:spcPts val="0"/>
              </a:spcAft>
              <a:buClr>
                <a:schemeClr val="dk1"/>
              </a:buClr>
              <a:buSzPts val="1200"/>
              <a:buFont typeface="Calibri"/>
              <a:buChar char="•"/>
            </a:pPr>
            <a:r>
              <a:rPr lang="en-US"/>
              <a:t>Primary storage is temporary – loses content when computer loses power</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Secondary storage (key term) permanently saves information for future use; to share information with others; to modify at later date using secondary storage devices (key term)</a:t>
            </a:r>
            <a:endParaRPr/>
          </a:p>
          <a:p>
            <a:pPr marL="457200" lvl="1" indent="-76200" algn="l" rtl="0">
              <a:spcBef>
                <a:spcPts val="0"/>
              </a:spcBef>
              <a:spcAft>
                <a:spcPts val="0"/>
              </a:spcAft>
              <a:buClr>
                <a:schemeClr val="dk1"/>
              </a:buClr>
              <a:buSzPts val="1200"/>
              <a:buFont typeface="Calibri"/>
              <a:buChar char="•"/>
            </a:pPr>
            <a:r>
              <a:rPr lang="en-US"/>
              <a:t>Secondary storage is nonvolatile – stores programs and data as opposed to temporary storage (RAM)</a:t>
            </a:r>
            <a:endParaRPr/>
          </a:p>
        </p:txBody>
      </p:sp>
      <p:sp>
        <p:nvSpPr>
          <p:cNvPr id="489" name="Google Shape;4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52</a:t>
            </a:fld>
            <a:endParaRPr>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76200" algn="l" rtl="0">
              <a:spcBef>
                <a:spcPts val="0"/>
              </a:spcBef>
              <a:spcAft>
                <a:spcPts val="0"/>
              </a:spcAft>
              <a:buClr>
                <a:schemeClr val="dk1"/>
              </a:buClr>
              <a:buSzPts val="1200"/>
              <a:buFont typeface="Calibri"/>
              <a:buChar char="•"/>
            </a:pPr>
            <a:r>
              <a:rPr lang="en-US"/>
              <a:t>Characteristics include:</a:t>
            </a:r>
            <a:endParaRPr/>
          </a:p>
          <a:p>
            <a:pPr marL="914400" lvl="2" indent="-76200" algn="l" rtl="0">
              <a:spcBef>
                <a:spcPts val="0"/>
              </a:spcBef>
              <a:spcAft>
                <a:spcPts val="0"/>
              </a:spcAft>
              <a:buClr>
                <a:schemeClr val="dk1"/>
              </a:buClr>
              <a:buSzPts val="1200"/>
              <a:buFont typeface="Calibri"/>
              <a:buChar char="•"/>
            </a:pPr>
            <a:r>
              <a:rPr lang="en-US"/>
              <a:t>Media or medium (key term) – actual physical materials that holds the data and programs</a:t>
            </a:r>
            <a:endParaRPr/>
          </a:p>
          <a:p>
            <a:pPr marL="914400" lvl="2" indent="-76200" algn="l" rtl="0">
              <a:spcBef>
                <a:spcPts val="0"/>
              </a:spcBef>
              <a:spcAft>
                <a:spcPts val="0"/>
              </a:spcAft>
              <a:buClr>
                <a:schemeClr val="dk1"/>
              </a:buClr>
              <a:buSzPts val="1200"/>
              <a:buFont typeface="Calibri"/>
              <a:buChar char="•"/>
            </a:pPr>
            <a:r>
              <a:rPr lang="en-US"/>
              <a:t>Capacity (key term)  – measures how much a particular storage medium can hold</a:t>
            </a:r>
            <a:endParaRPr/>
          </a:p>
          <a:p>
            <a:pPr marL="914400" lvl="2" indent="-76200" algn="l" rtl="0">
              <a:spcBef>
                <a:spcPts val="0"/>
              </a:spcBef>
              <a:spcAft>
                <a:spcPts val="0"/>
              </a:spcAft>
              <a:buClr>
                <a:schemeClr val="dk1"/>
              </a:buClr>
              <a:buSzPts val="1200"/>
              <a:buFont typeface="Calibri"/>
              <a:buChar char="•"/>
            </a:pPr>
            <a:r>
              <a:rPr lang="en-US"/>
              <a:t>Storage devices (key term) – hardware that reads data and programs from storage media (most also write to storage media)</a:t>
            </a:r>
            <a:endParaRPr/>
          </a:p>
          <a:p>
            <a:pPr marL="914400" lvl="2" indent="-76200" algn="l" rtl="0">
              <a:spcBef>
                <a:spcPts val="0"/>
              </a:spcBef>
              <a:spcAft>
                <a:spcPts val="0"/>
              </a:spcAft>
              <a:buClr>
                <a:schemeClr val="dk1"/>
              </a:buClr>
              <a:buSzPts val="1200"/>
              <a:buFont typeface="Calibri"/>
              <a:buChar char="•"/>
            </a:pPr>
            <a:r>
              <a:rPr lang="en-US"/>
              <a:t>Access speed (key term) – measures the amount of time required by the storage device to retrieve data and programs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Writing– process of saving information to the secondary storage device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Reading – process of accessing information from secondary storage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6" name="Google Shape;49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Hard disks (key term) save files by altering the magnetic charges of the disk’s surface to represent 1s and 0s. Density (key term) refers to how tightly these charges can be packed next to one another on the disk</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Composed of metallic rather than plastic disks</a:t>
            </a:r>
            <a:endParaRPr/>
          </a:p>
          <a:p>
            <a:pPr marL="457200" lvl="1" indent="-76200" algn="l" rtl="0">
              <a:spcBef>
                <a:spcPts val="0"/>
              </a:spcBef>
              <a:spcAft>
                <a:spcPts val="0"/>
              </a:spcAft>
              <a:buClr>
                <a:schemeClr val="dk1"/>
              </a:buClr>
              <a:buSzPts val="1200"/>
              <a:buFont typeface="Calibri"/>
              <a:buChar char="•"/>
            </a:pPr>
            <a:r>
              <a:rPr lang="en-US"/>
              <a:t>Platters (key term) – rigid metallic, stacked one on top of another</a:t>
            </a:r>
            <a:endParaRPr/>
          </a:p>
          <a:p>
            <a:pPr marL="457200" lvl="1" indent="-76200" algn="l" rtl="0">
              <a:spcBef>
                <a:spcPts val="0"/>
              </a:spcBef>
              <a:spcAft>
                <a:spcPts val="0"/>
              </a:spcAft>
              <a:buClr>
                <a:schemeClr val="dk1"/>
              </a:buClr>
              <a:buSzPts val="1200"/>
              <a:buFont typeface="Calibri"/>
              <a:buChar char="•"/>
            </a:pPr>
            <a:r>
              <a:rPr lang="en-US"/>
              <a:t>Track (key term) -rings of concentric circles</a:t>
            </a:r>
            <a:endParaRPr/>
          </a:p>
          <a:p>
            <a:pPr marL="457200" lvl="1" indent="-76200" algn="l" rtl="0">
              <a:spcBef>
                <a:spcPts val="0"/>
              </a:spcBef>
              <a:spcAft>
                <a:spcPts val="0"/>
              </a:spcAft>
              <a:buClr>
                <a:schemeClr val="dk1"/>
              </a:buClr>
              <a:buSzPts val="1200"/>
              <a:buFont typeface="Calibri"/>
              <a:buChar char="•"/>
            </a:pPr>
            <a:r>
              <a:rPr lang="en-US"/>
              <a:t>Each track is divided into wedge-shaped sections called sectors (key term) </a:t>
            </a:r>
            <a:endParaRPr/>
          </a:p>
          <a:p>
            <a:pPr marL="457200" lvl="1" indent="-76200" algn="l" rtl="0">
              <a:spcBef>
                <a:spcPts val="0"/>
              </a:spcBef>
              <a:spcAft>
                <a:spcPts val="0"/>
              </a:spcAft>
              <a:buClr>
                <a:schemeClr val="dk1"/>
              </a:buClr>
              <a:buSzPts val="1200"/>
              <a:buFont typeface="Calibri"/>
              <a:buChar char="•"/>
            </a:pPr>
            <a:r>
              <a:rPr lang="en-US"/>
              <a:t>A cylinder (Key Term) runs through each track of a stack of platters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When a hard disk is formatted, tracks, sectors, and cylinders are assigned.</a:t>
            </a:r>
            <a:endParaRPr/>
          </a:p>
        </p:txBody>
      </p:sp>
      <p:sp>
        <p:nvSpPr>
          <p:cNvPr id="504" name="Google Shape;50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54</a:t>
            </a:fld>
            <a:endParaRPr>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Read-write head is .000001 inch above surface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Head crash (key term) occurs when read/write head makes contact with surface.</a:t>
            </a:r>
            <a:endParaRPr/>
          </a:p>
          <a:p>
            <a:pPr marL="0" lvl="0" indent="0" algn="l" rtl="0">
              <a:spcBef>
                <a:spcPts val="0"/>
              </a:spcBef>
              <a:spcAft>
                <a:spcPts val="0"/>
              </a:spcAft>
              <a:buNone/>
            </a:pPr>
            <a:endParaRPr/>
          </a:p>
          <a:p>
            <a:pPr marL="0" lvl="0" indent="0" algn="l" rtl="0">
              <a:spcBef>
                <a:spcPts val="0"/>
              </a:spcBef>
              <a:spcAft>
                <a:spcPts val="0"/>
              </a:spcAft>
              <a:buNone/>
            </a:pPr>
            <a:r>
              <a:rPr lang="en-US"/>
              <a:t>Hard drives are sensitive and something as thin as a human hair can cause a head crash.</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15" name="Google Shape;51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55</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 students about the Computer Buyer’s Guide at the end of the book which provides additional information on purchasing a computer. </a:t>
            </a:r>
            <a:endParaRPr/>
          </a:p>
        </p:txBody>
      </p:sp>
      <p:sp>
        <p:nvSpPr>
          <p:cNvPr id="101" name="Google Shape;1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Internal Hard Disk (key term) - Located inside the system unit</a:t>
            </a:r>
            <a:endParaRPr/>
          </a:p>
          <a:p>
            <a:pPr marL="457200" lvl="1" indent="-76200" algn="l" rtl="0">
              <a:spcBef>
                <a:spcPts val="0"/>
              </a:spcBef>
              <a:spcAft>
                <a:spcPts val="0"/>
              </a:spcAft>
              <a:buClr>
                <a:schemeClr val="dk1"/>
              </a:buClr>
              <a:buSzPts val="1200"/>
              <a:buFont typeface="Calibri"/>
              <a:buChar char="•"/>
            </a:pPr>
            <a:r>
              <a:rPr lang="en-US"/>
              <a:t>Used for storing the operating system, other programs, and large data files</a:t>
            </a:r>
            <a:endParaRPr/>
          </a:p>
          <a:p>
            <a:pPr marL="457200" lvl="1" indent="-76200" algn="l" rtl="0">
              <a:spcBef>
                <a:spcPts val="0"/>
              </a:spcBef>
              <a:spcAft>
                <a:spcPts val="0"/>
              </a:spcAft>
              <a:buClr>
                <a:schemeClr val="dk1"/>
              </a:buClr>
              <a:buSzPts val="1200"/>
              <a:buFont typeface="Calibri"/>
              <a:buChar char="•"/>
            </a:pPr>
            <a:r>
              <a:rPr lang="en-US"/>
              <a:t>You should perform routine maintenance and periodically backup all important files</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External hard drives (key term) are removable and are used to complement an internal hard disk</a:t>
            </a:r>
            <a:endParaRPr/>
          </a:p>
          <a:p>
            <a:pPr marL="457200" lvl="1" indent="-76200" algn="l" rtl="0">
              <a:spcBef>
                <a:spcPts val="0"/>
              </a:spcBef>
              <a:spcAft>
                <a:spcPts val="0"/>
              </a:spcAft>
              <a:buClr>
                <a:schemeClr val="dk1"/>
              </a:buClr>
              <a:buSzPts val="1200"/>
              <a:buFont typeface="Calibri"/>
              <a:buChar char="•"/>
            </a:pPr>
            <a:r>
              <a:rPr lang="en-US"/>
              <a:t>Use the same technology as internal hard disk</a:t>
            </a:r>
            <a:endParaRPr/>
          </a:p>
          <a:p>
            <a:pPr marL="457200" lvl="1" indent="-76200" algn="l" rtl="0">
              <a:spcBef>
                <a:spcPts val="0"/>
              </a:spcBef>
              <a:spcAft>
                <a:spcPts val="0"/>
              </a:spcAft>
              <a:buClr>
                <a:schemeClr val="dk1"/>
              </a:buClr>
              <a:buSzPts val="1200"/>
              <a:buFont typeface="Calibri"/>
              <a:buChar char="•"/>
            </a:pPr>
            <a:r>
              <a:rPr lang="en-US"/>
              <a:t>Used to complement internal hard disk.</a:t>
            </a:r>
            <a:endParaRPr/>
          </a:p>
          <a:p>
            <a:pPr marL="0" lvl="0" indent="0" algn="l" rtl="0">
              <a:spcBef>
                <a:spcPts val="0"/>
              </a:spcBef>
              <a:spcAft>
                <a:spcPts val="0"/>
              </a:spcAft>
              <a:buClr>
                <a:schemeClr val="dk1"/>
              </a:buClr>
              <a:buSzPts val="1200"/>
              <a:buFont typeface="Calibri"/>
              <a:buNone/>
            </a:pPr>
            <a:endParaRPr/>
          </a:p>
        </p:txBody>
      </p:sp>
      <p:sp>
        <p:nvSpPr>
          <p:cNvPr id="523" name="Google Shape;523;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56</a:t>
            </a:fld>
            <a:endParaRPr>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Disk caching (key term)</a:t>
            </a:r>
            <a:endParaRPr/>
          </a:p>
          <a:p>
            <a:pPr marL="457200" lvl="1" indent="-76200" algn="l" rtl="0">
              <a:spcBef>
                <a:spcPts val="120"/>
              </a:spcBef>
              <a:spcAft>
                <a:spcPts val="0"/>
              </a:spcAft>
              <a:buClr>
                <a:schemeClr val="dk1"/>
              </a:buClr>
              <a:buSzPts val="1200"/>
              <a:buFont typeface="Calibri"/>
              <a:buChar char="•"/>
            </a:pPr>
            <a:r>
              <a:rPr lang="en-US"/>
              <a:t>Uses hardware and software to anticipate data needs; performs function similar to RAM caching; improves processing by acting as a temporary high-speed holding area between a secondary storage device (Key Term) and the CPU</a:t>
            </a:r>
            <a:endParaRPr/>
          </a:p>
          <a:p>
            <a:pPr marL="457200" lvl="1" indent="-76200" algn="l" rtl="0">
              <a:spcBef>
                <a:spcPts val="120"/>
              </a:spcBef>
              <a:spcAft>
                <a:spcPts val="0"/>
              </a:spcAft>
              <a:buClr>
                <a:schemeClr val="dk1"/>
              </a:buClr>
              <a:buSzPts val="1200"/>
              <a:buFont typeface="Calibri"/>
              <a:buChar char="•"/>
            </a:pPr>
            <a:r>
              <a:rPr lang="en-US"/>
              <a:t>Frequently used data is stored in memory; when needed, the access time is much faster</a:t>
            </a:r>
            <a:endParaRPr/>
          </a:p>
          <a:p>
            <a:pPr marL="0" lvl="0" indent="0" algn="l" rtl="0">
              <a:spcBef>
                <a:spcPts val="120"/>
              </a:spcBef>
              <a:spcAft>
                <a:spcPts val="0"/>
              </a:spcAft>
              <a:buClr>
                <a:schemeClr val="dk1"/>
              </a:buClr>
              <a:buSzPts val="1200"/>
              <a:buFont typeface="Calibri"/>
              <a:buNone/>
            </a:pPr>
            <a:endParaRPr/>
          </a:p>
          <a:p>
            <a:pPr marL="0" lvl="0" indent="0" algn="l" rtl="0">
              <a:spcBef>
                <a:spcPts val="120"/>
              </a:spcBef>
              <a:spcAft>
                <a:spcPts val="0"/>
              </a:spcAft>
              <a:buClr>
                <a:schemeClr val="dk1"/>
              </a:buClr>
              <a:buSzPts val="1200"/>
              <a:buFont typeface="Calibri"/>
              <a:buNone/>
            </a:pPr>
            <a:r>
              <a:rPr lang="en-US"/>
              <a:t>Redundant arrays of inexpensive disks (RAID) (key term) </a:t>
            </a:r>
            <a:endParaRPr/>
          </a:p>
          <a:p>
            <a:pPr marL="457200" lvl="1" indent="-76200" algn="l" rtl="0">
              <a:spcBef>
                <a:spcPts val="120"/>
              </a:spcBef>
              <a:spcAft>
                <a:spcPts val="0"/>
              </a:spcAft>
              <a:buClr>
                <a:schemeClr val="dk1"/>
              </a:buClr>
              <a:buSzPts val="1200"/>
              <a:buFont typeface="Calibri"/>
              <a:buChar char="•"/>
            </a:pPr>
            <a:r>
              <a:rPr lang="en-US"/>
              <a:t>Groups of low cost hard-disk drives grouped together using networks and special software</a:t>
            </a:r>
            <a:endParaRPr/>
          </a:p>
          <a:p>
            <a:pPr marL="457200" lvl="1" indent="-76200" algn="l" rtl="0">
              <a:spcBef>
                <a:spcPts val="120"/>
              </a:spcBef>
              <a:spcAft>
                <a:spcPts val="0"/>
              </a:spcAft>
              <a:buClr>
                <a:schemeClr val="dk1"/>
              </a:buClr>
              <a:buSzPts val="1200"/>
              <a:buFont typeface="Calibri"/>
              <a:buChar char="•"/>
            </a:pPr>
            <a:r>
              <a:rPr lang="en-US"/>
              <a:t>Performs as a single large-capacity disk; but faster than a single disk of comparable size</a:t>
            </a:r>
            <a:endParaRPr/>
          </a:p>
          <a:p>
            <a:pPr marL="457200" lvl="1" indent="-76200" algn="l" rtl="0">
              <a:spcBef>
                <a:spcPts val="120"/>
              </a:spcBef>
              <a:spcAft>
                <a:spcPts val="0"/>
              </a:spcAft>
              <a:buClr>
                <a:schemeClr val="dk1"/>
              </a:buClr>
              <a:buSzPts val="1200"/>
              <a:buFont typeface="Calibri"/>
              <a:buChar char="•"/>
            </a:pPr>
            <a:r>
              <a:rPr lang="en-US"/>
              <a:t>Often used by Internet servers and large organizations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File compression (key term) and decompression (key term)</a:t>
            </a:r>
            <a:endParaRPr/>
          </a:p>
          <a:p>
            <a:pPr marL="457200" lvl="1" indent="-76200" algn="l" rtl="0">
              <a:spcBef>
                <a:spcPts val="0"/>
              </a:spcBef>
              <a:spcAft>
                <a:spcPts val="0"/>
              </a:spcAft>
              <a:buClr>
                <a:schemeClr val="dk1"/>
              </a:buClr>
              <a:buSzPts val="1200"/>
              <a:buFont typeface="Calibri"/>
              <a:buChar char="•"/>
            </a:pPr>
            <a:r>
              <a:rPr lang="en-US"/>
              <a:t>Increase storage capacity</a:t>
            </a:r>
            <a:endParaRPr/>
          </a:p>
          <a:p>
            <a:pPr marL="457200" lvl="1" indent="-76200" algn="l" rtl="0">
              <a:spcBef>
                <a:spcPts val="0"/>
              </a:spcBef>
              <a:spcAft>
                <a:spcPts val="0"/>
              </a:spcAft>
              <a:buClr>
                <a:schemeClr val="dk1"/>
              </a:buClr>
              <a:buSzPts val="1200"/>
              <a:buFont typeface="Calibri"/>
              <a:buChar char="•"/>
            </a:pPr>
            <a:r>
              <a:rPr lang="en-US"/>
              <a:t>Increase speed in file transfers</a:t>
            </a:r>
            <a:endParaRPr/>
          </a:p>
          <a:p>
            <a:pPr marL="457200" lvl="1" indent="-76200" algn="l" rtl="0">
              <a:spcBef>
                <a:spcPts val="0"/>
              </a:spcBef>
              <a:spcAft>
                <a:spcPts val="0"/>
              </a:spcAft>
              <a:buClr>
                <a:schemeClr val="dk1"/>
              </a:buClr>
              <a:buSzPts val="1200"/>
              <a:buFont typeface="Calibri"/>
              <a:buChar char="•"/>
            </a:pPr>
            <a:r>
              <a:rPr lang="en-US"/>
              <a:t>Reduce space required for storage</a:t>
            </a:r>
            <a:endParaRPr/>
          </a:p>
          <a:p>
            <a:pPr marL="457200" lvl="1" indent="-76200" algn="l" rtl="0">
              <a:spcBef>
                <a:spcPts val="0"/>
              </a:spcBef>
              <a:spcAft>
                <a:spcPts val="0"/>
              </a:spcAft>
              <a:buClr>
                <a:schemeClr val="dk1"/>
              </a:buClr>
              <a:buSzPts val="1200"/>
              <a:buFont typeface="Calibri"/>
              <a:buChar char="•"/>
            </a:pPr>
            <a:r>
              <a:rPr lang="en-US"/>
              <a:t>WinZip is a well-known program, and you can also use utility programs in Windows.</a:t>
            </a:r>
            <a:endParaRPr/>
          </a:p>
          <a:p>
            <a:pPr marL="457200" lvl="1" indent="-76200" algn="l" rtl="0">
              <a:spcBef>
                <a:spcPts val="0"/>
              </a:spcBef>
              <a:spcAft>
                <a:spcPts val="0"/>
              </a:spcAft>
              <a:buClr>
                <a:schemeClr val="dk1"/>
              </a:buClr>
              <a:buSzPts val="1200"/>
              <a:buFont typeface="Calibri"/>
              <a:buChar char="•"/>
            </a:pPr>
            <a:r>
              <a:rPr lang="en-US"/>
              <a:t>Supported by both Mac and Windows</a:t>
            </a:r>
            <a:endParaRPr/>
          </a:p>
          <a:p>
            <a:pPr marL="0" lvl="0" indent="0" algn="l" rtl="0">
              <a:spcBef>
                <a:spcPts val="0"/>
              </a:spcBef>
              <a:spcAft>
                <a:spcPts val="0"/>
              </a:spcAft>
              <a:buNone/>
            </a:pPr>
            <a:endParaRPr/>
          </a:p>
        </p:txBody>
      </p:sp>
      <p:sp>
        <p:nvSpPr>
          <p:cNvPr id="531" name="Google Shape;53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57</a:t>
            </a:fld>
            <a:endParaRPr>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Solid state devices have no moving parts</a:t>
            </a:r>
            <a:endParaRPr/>
          </a:p>
          <a:p>
            <a:pPr marL="0" lvl="0" indent="0" algn="l" rtl="0">
              <a:spcBef>
                <a:spcPts val="0"/>
              </a:spcBef>
              <a:spcAft>
                <a:spcPts val="0"/>
              </a:spcAft>
              <a:buClr>
                <a:schemeClr val="dk1"/>
              </a:buClr>
              <a:buSzPts val="1200"/>
              <a:buFont typeface="Calibri"/>
              <a:buNone/>
            </a:pPr>
            <a:r>
              <a:rPr lang="en-US"/>
              <a:t>Solid state drives (key term) are faster and more durable than hard drives </a:t>
            </a:r>
            <a:endParaRPr/>
          </a:p>
          <a:p>
            <a:pPr marL="457200" lvl="1" indent="-76200" algn="l" rtl="0">
              <a:spcBef>
                <a:spcPts val="0"/>
              </a:spcBef>
              <a:spcAft>
                <a:spcPts val="0"/>
              </a:spcAft>
              <a:buClr>
                <a:schemeClr val="dk1"/>
              </a:buClr>
              <a:buSzPts val="1200"/>
              <a:buFont typeface="Calibri"/>
              <a:buChar char="•"/>
            </a:pPr>
            <a:r>
              <a:rPr lang="en-US"/>
              <a:t>Require less power</a:t>
            </a:r>
            <a:endParaRPr/>
          </a:p>
          <a:p>
            <a:pPr marL="457200" lvl="1" indent="-76200" algn="l" rtl="0">
              <a:spcBef>
                <a:spcPts val="0"/>
              </a:spcBef>
              <a:spcAft>
                <a:spcPts val="0"/>
              </a:spcAft>
              <a:buClr>
                <a:schemeClr val="dk1"/>
              </a:buClr>
              <a:buSzPts val="1200"/>
              <a:buFont typeface="Calibri"/>
              <a:buChar char="•"/>
            </a:pPr>
            <a:r>
              <a:rPr lang="en-US"/>
              <a:t>Contain solid state memory instead of magnetic disk to store data </a:t>
            </a:r>
            <a:endParaRPr/>
          </a:p>
          <a:p>
            <a:pPr marL="457200" lvl="1" indent="-76200" algn="l" rtl="0">
              <a:spcBef>
                <a:spcPts val="0"/>
              </a:spcBef>
              <a:spcAft>
                <a:spcPts val="0"/>
              </a:spcAft>
              <a:buClr>
                <a:schemeClr val="dk1"/>
              </a:buClr>
              <a:buSzPts val="1200"/>
              <a:buFont typeface="Calibri"/>
              <a:buChar char="•"/>
            </a:pPr>
            <a:r>
              <a:rPr lang="en-US"/>
              <a:t>Used for tablets, smartphones</a:t>
            </a:r>
            <a:endParaRPr/>
          </a:p>
          <a:p>
            <a:pPr marL="457200" lvl="1" indent="-76200" algn="l" rtl="0">
              <a:spcBef>
                <a:spcPts val="0"/>
              </a:spcBef>
              <a:spcAft>
                <a:spcPts val="0"/>
              </a:spcAft>
              <a:buClr>
                <a:schemeClr val="dk1"/>
              </a:buClr>
              <a:buSzPts val="1200"/>
              <a:buFont typeface="Calibri"/>
              <a:buChar char="•"/>
            </a:pPr>
            <a:r>
              <a:rPr lang="en-US"/>
              <a:t>More expensive and have a lower capacity than hard drives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Flash memory cards (key term) are one type of solid state device. </a:t>
            </a:r>
            <a:endParaRPr/>
          </a:p>
          <a:p>
            <a:pPr marL="457200" lvl="1" indent="-76200" algn="l" rtl="0">
              <a:spcBef>
                <a:spcPts val="0"/>
              </a:spcBef>
              <a:spcAft>
                <a:spcPts val="0"/>
              </a:spcAft>
              <a:buClr>
                <a:schemeClr val="dk1"/>
              </a:buClr>
              <a:buSzPts val="1200"/>
              <a:buFont typeface="Calibri"/>
              <a:buChar char="•"/>
            </a:pPr>
            <a:r>
              <a:rPr lang="en-US"/>
              <a:t>Used in digital cameras, ipods</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USB Drives (key term) or Flash drives (key term) connect to a USB port </a:t>
            </a:r>
            <a:endParaRPr/>
          </a:p>
          <a:p>
            <a:pPr marL="171450" lvl="0" indent="-171450" algn="l" rtl="0">
              <a:spcBef>
                <a:spcPts val="0"/>
              </a:spcBef>
              <a:spcAft>
                <a:spcPts val="0"/>
              </a:spcAft>
              <a:buClr>
                <a:schemeClr val="dk1"/>
              </a:buClr>
              <a:buSzPts val="1200"/>
              <a:buFont typeface="Arial"/>
              <a:buChar char="•"/>
            </a:pPr>
            <a:r>
              <a:rPr lang="en-US"/>
              <a:t>Portable</a:t>
            </a:r>
            <a:endParaRPr/>
          </a:p>
          <a:p>
            <a:pPr marL="0" lvl="0" indent="0" algn="l" rtl="0">
              <a:spcBef>
                <a:spcPts val="0"/>
              </a:spcBef>
              <a:spcAft>
                <a:spcPts val="0"/>
              </a:spcAft>
              <a:buNone/>
            </a:pPr>
            <a:endParaRPr/>
          </a:p>
        </p:txBody>
      </p:sp>
      <p:sp>
        <p:nvSpPr>
          <p:cNvPr id="540" name="Google Shape;54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58</a:t>
            </a:fld>
            <a:endParaRPr>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Use laser technology.  CD (Key Term) and DVD (Key Term) are optical disc (key term) formats.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Compact, high capacity form of permanent storage (up to 50 gigabytes of data) </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Optical discs are read by an optical disc drive (key term) </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Laser beam writes by creating a pattern of pits (key term)  (holes) and lands (key term)  (flat areas) to encode data bits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Laser beams reflect off the pits and lands to read the data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en-US"/>
              <a:t>Use tracks and sectors to organize and store files but only use a single track unlike the hard drive</a:t>
            </a:r>
            <a:endParaRPr/>
          </a:p>
        </p:txBody>
      </p:sp>
      <p:sp>
        <p:nvSpPr>
          <p:cNvPr id="550" name="Google Shape;550;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59</a:t>
            </a:fld>
            <a:endParaRPr>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Cloud computing (key term) is where the Internet provides a cloud of servers that supply applications to clients as a service. </a:t>
            </a:r>
            <a:endParaRPr/>
          </a:p>
          <a:p>
            <a:pPr marL="0" lvl="0" indent="0" algn="l" rtl="0">
              <a:spcBef>
                <a:spcPts val="0"/>
              </a:spcBef>
              <a:spcAft>
                <a:spcPts val="0"/>
              </a:spcAft>
              <a:buNone/>
            </a:pPr>
            <a:endParaRPr/>
          </a:p>
          <a:p>
            <a:pPr marL="0" lvl="0" indent="0" algn="l" rtl="0">
              <a:spcBef>
                <a:spcPts val="0"/>
              </a:spcBef>
              <a:spcAft>
                <a:spcPts val="0"/>
              </a:spcAft>
              <a:buNone/>
            </a:pPr>
            <a:r>
              <a:rPr lang="en-US"/>
              <a:t>The processing power of the service provider’s server is used to run the applications and your computer is responsible only for displaying the results.</a:t>
            </a:r>
            <a:endParaRPr/>
          </a:p>
          <a:p>
            <a:pPr marL="0" lvl="0" indent="0" algn="l" rtl="0">
              <a:spcBef>
                <a:spcPts val="0"/>
              </a:spcBef>
              <a:spcAft>
                <a:spcPts val="0"/>
              </a:spcAft>
              <a:buNone/>
            </a:pPr>
            <a:endParaRPr/>
          </a:p>
          <a:p>
            <a:pPr marL="0" lvl="0" indent="0" algn="l" rtl="0">
              <a:spcBef>
                <a:spcPts val="0"/>
              </a:spcBef>
              <a:spcAft>
                <a:spcPts val="0"/>
              </a:spcAft>
              <a:buNone/>
            </a:pPr>
            <a:r>
              <a:rPr lang="en-US"/>
              <a:t>The applications and data can be accessed from any Internet-ready device.  This means that devices with little storage, memory, or processing power, such as mobile phones, can run the same powerful applications as a desktop computer.</a:t>
            </a:r>
            <a:endParaRPr/>
          </a:p>
          <a:p>
            <a:pPr marL="0" lvl="0" indent="0" algn="l" rtl="0">
              <a:spcBef>
                <a:spcPts val="0"/>
              </a:spcBef>
              <a:spcAft>
                <a:spcPts val="0"/>
              </a:spcAft>
              <a:buNone/>
            </a:pPr>
            <a:endParaRPr/>
          </a:p>
          <a:p>
            <a:pPr marL="0" lvl="0" indent="0" algn="l" rtl="0">
              <a:spcBef>
                <a:spcPts val="0"/>
              </a:spcBef>
              <a:spcAft>
                <a:spcPts val="0"/>
              </a:spcAft>
              <a:buNone/>
            </a:pPr>
            <a:r>
              <a:rPr lang="en-US"/>
              <a:t>Cloud servers provide storage, processing, and memory.</a:t>
            </a:r>
            <a:endParaRPr/>
          </a:p>
          <a:p>
            <a:pPr marL="0" lvl="0" indent="0" algn="l" rtl="0">
              <a:spcBef>
                <a:spcPts val="0"/>
              </a:spcBef>
              <a:spcAft>
                <a:spcPts val="0"/>
              </a:spcAft>
              <a:buNone/>
            </a:pPr>
            <a:endParaRPr/>
          </a:p>
          <a:p>
            <a:pPr marL="0" lvl="0" indent="0" algn="l" rtl="0">
              <a:spcBef>
                <a:spcPts val="0"/>
              </a:spcBef>
              <a:spcAft>
                <a:spcPts val="0"/>
              </a:spcAft>
              <a:buNone/>
            </a:pPr>
            <a:r>
              <a:rPr lang="en-US"/>
              <a:t>Software installation and upgrades are avoided.</a:t>
            </a:r>
            <a:endParaRPr/>
          </a:p>
        </p:txBody>
      </p:sp>
      <p:sp>
        <p:nvSpPr>
          <p:cNvPr id="562" name="Google Shape;56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60</a:t>
            </a:fld>
            <a:endParaRPr>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Because the service provider’s server is used to run the application and store the files, even devices with little storage, memory or processing power such as a smartphone can run the same applications as a desktop computer. </a:t>
            </a:r>
            <a:endParaRPr/>
          </a:p>
          <a:p>
            <a:pPr marL="0" lvl="0" indent="0" algn="l" rtl="0">
              <a:spcBef>
                <a:spcPts val="0"/>
              </a:spcBef>
              <a:spcAft>
                <a:spcPts val="0"/>
              </a:spcAft>
              <a:buNone/>
            </a:pPr>
            <a:endParaRPr/>
          </a:p>
          <a:p>
            <a:pPr marL="0" lvl="0" indent="0" algn="l" rtl="0">
              <a:spcBef>
                <a:spcPts val="0"/>
              </a:spcBef>
              <a:spcAft>
                <a:spcPts val="0"/>
              </a:spcAft>
              <a:buNone/>
            </a:pPr>
            <a:r>
              <a:rPr lang="en-US"/>
              <a:t>Benefits that are handled by the cloud service</a:t>
            </a:r>
            <a:endParaRPr/>
          </a:p>
          <a:p>
            <a:pPr marL="628650" lvl="1" indent="-171450" algn="l" rtl="0">
              <a:spcBef>
                <a:spcPts val="0"/>
              </a:spcBef>
              <a:spcAft>
                <a:spcPts val="0"/>
              </a:spcAft>
              <a:buClr>
                <a:schemeClr val="dk1"/>
              </a:buClr>
              <a:buSzPts val="1200"/>
              <a:buFont typeface="Arial"/>
              <a:buChar char="•"/>
            </a:pPr>
            <a:r>
              <a:rPr lang="en-US"/>
              <a:t>Maintenance – disk defragmentation, backups, encryption and security</a:t>
            </a:r>
            <a:endParaRPr/>
          </a:p>
          <a:p>
            <a:pPr marL="628650" lvl="1" indent="-171450" algn="l" rtl="0">
              <a:spcBef>
                <a:spcPts val="0"/>
              </a:spcBef>
              <a:spcAft>
                <a:spcPts val="0"/>
              </a:spcAft>
              <a:buClr>
                <a:schemeClr val="dk1"/>
              </a:buClr>
              <a:buSzPts val="1200"/>
              <a:buFont typeface="Arial"/>
              <a:buChar char="•"/>
            </a:pPr>
            <a:r>
              <a:rPr lang="en-US"/>
              <a:t>Hardware upgrades</a:t>
            </a:r>
            <a:endParaRPr/>
          </a:p>
          <a:p>
            <a:pPr marL="628650" lvl="1" indent="-171450" algn="l" rtl="0">
              <a:spcBef>
                <a:spcPts val="0"/>
              </a:spcBef>
              <a:spcAft>
                <a:spcPts val="0"/>
              </a:spcAft>
              <a:buClr>
                <a:schemeClr val="dk1"/>
              </a:buClr>
              <a:buSzPts val="1200"/>
              <a:buFont typeface="Arial"/>
              <a:buChar char="•"/>
            </a:pPr>
            <a:r>
              <a:rPr lang="en-US"/>
              <a:t>File sharing and collaboration – users can share and collaborate with anywhere with an Internet connection</a:t>
            </a:r>
            <a:endParaRPr/>
          </a:p>
          <a:p>
            <a:pPr marL="457200" lvl="1"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Disadvantages</a:t>
            </a:r>
            <a:endParaRPr/>
          </a:p>
          <a:p>
            <a:pPr marL="628650" lvl="1" indent="-171450" algn="l" rtl="0">
              <a:spcBef>
                <a:spcPts val="0"/>
              </a:spcBef>
              <a:spcAft>
                <a:spcPts val="0"/>
              </a:spcAft>
              <a:buClr>
                <a:schemeClr val="dk1"/>
              </a:buClr>
              <a:buSzPts val="1200"/>
              <a:buFont typeface="Arial"/>
              <a:buChar char="•"/>
            </a:pPr>
            <a:r>
              <a:rPr lang="en-US"/>
              <a:t>Access speed – transfer rate is dependent upon your Internet connection</a:t>
            </a:r>
            <a:endParaRPr/>
          </a:p>
          <a:p>
            <a:pPr marL="628650" lvl="1" indent="-171450" algn="l" rtl="0">
              <a:spcBef>
                <a:spcPts val="0"/>
              </a:spcBef>
              <a:spcAft>
                <a:spcPts val="0"/>
              </a:spcAft>
              <a:buClr>
                <a:schemeClr val="dk1"/>
              </a:buClr>
              <a:buSzPts val="1200"/>
              <a:buFont typeface="Arial"/>
              <a:buChar char="•"/>
            </a:pPr>
            <a:r>
              <a:rPr lang="en-US"/>
              <a:t>File Security – may not be as effective as your personal file security</a:t>
            </a:r>
            <a:endParaRPr/>
          </a:p>
          <a:p>
            <a:pPr marL="0" lvl="0" indent="0" algn="l" rtl="0">
              <a:spcBef>
                <a:spcPts val="0"/>
              </a:spcBef>
              <a:spcAft>
                <a:spcPts val="0"/>
              </a:spcAft>
              <a:buNone/>
            </a:pPr>
            <a:endParaRPr/>
          </a:p>
        </p:txBody>
      </p:sp>
      <p:sp>
        <p:nvSpPr>
          <p:cNvPr id="570" name="Google Shape;5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61</a:t>
            </a:fld>
            <a:endParaRPr>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Mass storage devices (key term) are designed to meet the demands for a tremendous amount of mass storage (key term). </a:t>
            </a:r>
            <a:endParaRPr/>
          </a:p>
          <a:p>
            <a:pPr marL="0" lvl="0" indent="0" algn="l" rtl="0">
              <a:spcBef>
                <a:spcPts val="0"/>
              </a:spcBef>
              <a:spcAft>
                <a:spcPts val="0"/>
              </a:spcAft>
              <a:buClr>
                <a:schemeClr val="dk1"/>
              </a:buClr>
              <a:buSzPts val="1200"/>
              <a:buFont typeface="Calibri"/>
              <a:buNone/>
            </a:pPr>
            <a:endParaRPr/>
          </a:p>
        </p:txBody>
      </p:sp>
      <p:sp>
        <p:nvSpPr>
          <p:cNvPr id="589" name="Google Shape;58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63</a:t>
            </a:fld>
            <a:endParaRPr>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Storage area network (SAN) (key term) – a recent mass storage development. </a:t>
            </a:r>
            <a:endParaRPr/>
          </a:p>
        </p:txBody>
      </p:sp>
      <p:sp>
        <p:nvSpPr>
          <p:cNvPr id="597" name="Google Shape;59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a:t>System unit (key term) is also referred to as the system chassis(Key Term)</a:t>
            </a:r>
            <a:endParaRPr/>
          </a:p>
          <a:p>
            <a:pPr marL="0" lvl="0" indent="0" algn="l" rtl="0">
              <a:spcBef>
                <a:spcPts val="0"/>
              </a:spcBef>
              <a:spcAft>
                <a:spcPts val="0"/>
              </a:spcAft>
              <a:buClr>
                <a:schemeClr val="dk1"/>
              </a:buClr>
              <a:buSzPts val="1100"/>
              <a:buFont typeface="Calibri"/>
              <a:buNone/>
            </a:pPr>
            <a:endParaRPr sz="1100"/>
          </a:p>
          <a:p>
            <a:pPr marL="0" lvl="0" indent="0" algn="l" rtl="0">
              <a:spcBef>
                <a:spcPts val="0"/>
              </a:spcBef>
              <a:spcAft>
                <a:spcPts val="0"/>
              </a:spcAft>
              <a:buNone/>
            </a:pP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a:t>Components are very similar on different devices. </a:t>
            </a:r>
            <a:endParaRPr/>
          </a:p>
          <a:p>
            <a:pPr marL="0" lvl="0" indent="0" algn="l" rtl="0">
              <a:spcBef>
                <a:spcPts val="0"/>
              </a:spcBef>
              <a:spcAft>
                <a:spcPts val="0"/>
              </a:spcAft>
              <a:buNone/>
            </a:pPr>
            <a:endParaRPr/>
          </a:p>
        </p:txBody>
      </p:sp>
      <p:sp>
        <p:nvSpPr>
          <p:cNvPr id="128" name="Google Shape;12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System board (key term) or mainboard (key term) or motherboard (key term) – controls communication for the entire computer system</a:t>
            </a:r>
            <a:endParaRPr/>
          </a:p>
          <a:p>
            <a:pPr marL="0" lvl="0" indent="0" algn="l" rtl="0">
              <a:spcBef>
                <a:spcPts val="0"/>
              </a:spcBef>
              <a:spcAft>
                <a:spcPts val="0"/>
              </a:spcAft>
              <a:buNone/>
            </a:pPr>
            <a:endParaRPr/>
          </a:p>
          <a:p>
            <a:pPr marL="0" lvl="0" indent="0" algn="l" rtl="0">
              <a:spcBef>
                <a:spcPts val="0"/>
              </a:spcBef>
              <a:spcAft>
                <a:spcPts val="0"/>
              </a:spcAft>
              <a:buNone/>
            </a:pPr>
            <a:r>
              <a:rPr lang="en-US"/>
              <a:t>All devices and components connect to the system board</a:t>
            </a:r>
            <a:endParaRPr/>
          </a:p>
          <a:p>
            <a:pPr marL="0" lvl="0" indent="0" algn="l" rtl="0">
              <a:spcBef>
                <a:spcPts val="0"/>
              </a:spcBef>
              <a:spcAft>
                <a:spcPts val="0"/>
              </a:spcAft>
              <a:buNone/>
            </a:pPr>
            <a:r>
              <a:rPr lang="en-US"/>
              <a:t>Acts as a data path and traffic monitor that allows the components to communicate with each other. </a:t>
            </a: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14</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Slots (key term) – connection point for specialized cards or circuit board</a:t>
            </a:r>
            <a:endParaRPr/>
          </a:p>
          <a:p>
            <a:pPr marL="628650" lvl="1" indent="-171450" algn="l" rtl="0">
              <a:spcBef>
                <a:spcPts val="0"/>
              </a:spcBef>
              <a:spcAft>
                <a:spcPts val="0"/>
              </a:spcAft>
              <a:buClr>
                <a:schemeClr val="dk1"/>
              </a:buClr>
              <a:buSzPts val="1200"/>
              <a:buFont typeface="Arial"/>
              <a:buChar char="•"/>
            </a:pPr>
            <a:r>
              <a:rPr lang="en-US"/>
              <a:t>Provides expansion capability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Bus lines (key term) –connecting lines that provide pathways that support communication</a:t>
            </a:r>
            <a:endParaRPr/>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chemeClr val="dk1"/>
            </a:gs>
            <a:gs pos="70000">
              <a:srgbClr val="324968"/>
            </a:gs>
            <a:gs pos="100000">
              <a:srgbClr val="324968"/>
            </a:gs>
          </a:gsLst>
          <a:lin ang="0" scaled="0"/>
        </a:gradFill>
        <a:effectLst/>
      </p:bgPr>
    </p:bg>
    <p:spTree>
      <p:nvGrpSpPr>
        <p:cNvPr id="1" name="Shape 19"/>
        <p:cNvGrpSpPr/>
        <p:nvPr/>
      </p:nvGrpSpPr>
      <p:grpSpPr>
        <a:xfrm>
          <a:off x="0" y="0"/>
          <a:ext cx="0" cy="0"/>
          <a:chOff x="0" y="0"/>
          <a:chExt cx="0" cy="0"/>
        </a:xfrm>
      </p:grpSpPr>
      <p:sp>
        <p:nvSpPr>
          <p:cNvPr id="20" name="Google Shape;20;p57"/>
          <p:cNvSpPr/>
          <p:nvPr/>
        </p:nvSpPr>
        <p:spPr>
          <a:xfrm>
            <a:off x="0" y="0"/>
            <a:ext cx="12192000" cy="396257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47794"/>
              </a:solidFill>
              <a:latin typeface="Verdana"/>
              <a:ea typeface="Verdana"/>
              <a:cs typeface="Verdana"/>
              <a:sym typeface="Verdana"/>
            </a:endParaRPr>
          </a:p>
        </p:txBody>
      </p:sp>
      <p:sp>
        <p:nvSpPr>
          <p:cNvPr id="21" name="Google Shape;21;p57"/>
          <p:cNvSpPr txBox="1">
            <a:spLocks noGrp="1"/>
          </p:cNvSpPr>
          <p:nvPr>
            <p:ph type="dt" idx="10"/>
          </p:nvPr>
        </p:nvSpPr>
        <p:spPr>
          <a:xfrm>
            <a:off x="5141625" y="6200662"/>
            <a:ext cx="1908751"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7"/>
          <p:cNvSpPr txBox="1">
            <a:spLocks noGrp="1"/>
          </p:cNvSpPr>
          <p:nvPr>
            <p:ph type="ftr" idx="11"/>
          </p:nvPr>
        </p:nvSpPr>
        <p:spPr>
          <a:xfrm>
            <a:off x="7055996" y="6200662"/>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7"/>
          <p:cNvSpPr txBox="1">
            <a:spLocks noGrp="1"/>
          </p:cNvSpPr>
          <p:nvPr>
            <p:ph type="sldNum" idx="12"/>
          </p:nvPr>
        </p:nvSpPr>
        <p:spPr>
          <a:xfrm>
            <a:off x="10932717" y="6200662"/>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Verdana"/>
                <a:ea typeface="Verdana"/>
                <a:cs typeface="Verdana"/>
                <a:sym typeface="Verdana"/>
              </a:defRPr>
            </a:lvl1pPr>
            <a:lvl2pPr marL="0" lvl="1" indent="0" algn="r">
              <a:spcBef>
                <a:spcPts val="0"/>
              </a:spcBef>
              <a:buNone/>
              <a:defRPr sz="1200">
                <a:solidFill>
                  <a:srgbClr val="FFFFFF"/>
                </a:solidFill>
                <a:latin typeface="Verdana"/>
                <a:ea typeface="Verdana"/>
                <a:cs typeface="Verdana"/>
                <a:sym typeface="Verdana"/>
              </a:defRPr>
            </a:lvl2pPr>
            <a:lvl3pPr marL="0" lvl="2" indent="0" algn="r">
              <a:spcBef>
                <a:spcPts val="0"/>
              </a:spcBef>
              <a:buNone/>
              <a:defRPr sz="1200">
                <a:solidFill>
                  <a:srgbClr val="FFFFFF"/>
                </a:solidFill>
                <a:latin typeface="Verdana"/>
                <a:ea typeface="Verdana"/>
                <a:cs typeface="Verdana"/>
                <a:sym typeface="Verdana"/>
              </a:defRPr>
            </a:lvl3pPr>
            <a:lvl4pPr marL="0" lvl="3" indent="0" algn="r">
              <a:spcBef>
                <a:spcPts val="0"/>
              </a:spcBef>
              <a:buNone/>
              <a:defRPr sz="1200">
                <a:solidFill>
                  <a:srgbClr val="FFFFFF"/>
                </a:solidFill>
                <a:latin typeface="Verdana"/>
                <a:ea typeface="Verdana"/>
                <a:cs typeface="Verdana"/>
                <a:sym typeface="Verdana"/>
              </a:defRPr>
            </a:lvl4pPr>
            <a:lvl5pPr marL="0" lvl="4" indent="0" algn="r">
              <a:spcBef>
                <a:spcPts val="0"/>
              </a:spcBef>
              <a:buNone/>
              <a:defRPr sz="1200">
                <a:solidFill>
                  <a:srgbClr val="FFFFFF"/>
                </a:solidFill>
                <a:latin typeface="Verdana"/>
                <a:ea typeface="Verdana"/>
                <a:cs typeface="Verdana"/>
                <a:sym typeface="Verdana"/>
              </a:defRPr>
            </a:lvl5pPr>
            <a:lvl6pPr marL="0" lvl="5" indent="0" algn="r">
              <a:spcBef>
                <a:spcPts val="0"/>
              </a:spcBef>
              <a:buNone/>
              <a:defRPr sz="1200">
                <a:solidFill>
                  <a:srgbClr val="FFFFFF"/>
                </a:solidFill>
                <a:latin typeface="Verdana"/>
                <a:ea typeface="Verdana"/>
                <a:cs typeface="Verdana"/>
                <a:sym typeface="Verdana"/>
              </a:defRPr>
            </a:lvl6pPr>
            <a:lvl7pPr marL="0" lvl="6" indent="0" algn="r">
              <a:spcBef>
                <a:spcPts val="0"/>
              </a:spcBef>
              <a:buNone/>
              <a:defRPr sz="1200">
                <a:solidFill>
                  <a:srgbClr val="FFFFFF"/>
                </a:solidFill>
                <a:latin typeface="Verdana"/>
                <a:ea typeface="Verdana"/>
                <a:cs typeface="Verdana"/>
                <a:sym typeface="Verdana"/>
              </a:defRPr>
            </a:lvl7pPr>
            <a:lvl8pPr marL="0" lvl="7" indent="0" algn="r">
              <a:spcBef>
                <a:spcPts val="0"/>
              </a:spcBef>
              <a:buNone/>
              <a:defRPr sz="1200">
                <a:solidFill>
                  <a:srgbClr val="FFFFFF"/>
                </a:solidFill>
                <a:latin typeface="Verdana"/>
                <a:ea typeface="Verdana"/>
                <a:cs typeface="Verdana"/>
                <a:sym typeface="Verdana"/>
              </a:defRPr>
            </a:lvl8pPr>
            <a:lvl9pPr marL="0" lvl="8" indent="0" algn="r">
              <a:spcBef>
                <a:spcPts val="0"/>
              </a:spcBef>
              <a:buNone/>
              <a:defRPr sz="1200">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57"/>
          <p:cNvSpPr txBox="1">
            <a:spLocks noGrp="1"/>
          </p:cNvSpPr>
          <p:nvPr>
            <p:ph type="ctrTitle"/>
          </p:nvPr>
        </p:nvSpPr>
        <p:spPr>
          <a:xfrm>
            <a:off x="4475282" y="1084922"/>
            <a:ext cx="7716717" cy="285177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147794"/>
              </a:buClr>
              <a:buSzPts val="6000"/>
              <a:buFont typeface="Verdana"/>
              <a:buNone/>
              <a:defRPr sz="6000" b="1" cap="none">
                <a:solidFill>
                  <a:srgbClr val="14779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7"/>
          <p:cNvSpPr txBox="1"/>
          <p:nvPr/>
        </p:nvSpPr>
        <p:spPr>
          <a:xfrm rot="-5400000">
            <a:off x="-3063240" y="3046066"/>
            <a:ext cx="6492241" cy="400110"/>
          </a:xfrm>
          <a:prstGeom prst="rect">
            <a:avLst/>
          </a:prstGeom>
          <a:solidFill>
            <a:srgbClr val="6F261B"/>
          </a:solid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000">
                <a:solidFill>
                  <a:srgbClr val="FFFFFF"/>
                </a:solidFill>
                <a:latin typeface="Verdana"/>
                <a:ea typeface="Verdana"/>
                <a:cs typeface="Verdana"/>
                <a:sym typeface="Verdana"/>
              </a:rPr>
              <a:t>Chapter</a:t>
            </a:r>
            <a:endParaRPr/>
          </a:p>
        </p:txBody>
      </p:sp>
      <p:sp>
        <p:nvSpPr>
          <p:cNvPr id="26" name="Google Shape;26;p57"/>
          <p:cNvSpPr/>
          <p:nvPr/>
        </p:nvSpPr>
        <p:spPr>
          <a:xfrm>
            <a:off x="365761" y="3934113"/>
            <a:ext cx="11826239" cy="45719"/>
          </a:xfrm>
          <a:prstGeom prst="rect">
            <a:avLst/>
          </a:prstGeom>
          <a:solidFill>
            <a:srgbClr val="C99E00">
              <a:alpha val="69803"/>
            </a:srgb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7" name="Google Shape;27;p57" descr="Screen Clipping"/>
          <p:cNvPicPr preferRelativeResize="0"/>
          <p:nvPr/>
        </p:nvPicPr>
        <p:blipFill rotWithShape="1">
          <a:blip r:embed="rId2">
            <a:alphaModFix/>
          </a:blip>
          <a:srcRect l="6701" t="3884" r="8722" b="5263"/>
          <a:stretch/>
        </p:blipFill>
        <p:spPr>
          <a:xfrm>
            <a:off x="615246" y="323850"/>
            <a:ext cx="3644901" cy="3643823"/>
          </a:xfrm>
          <a:prstGeom prst="ellipse">
            <a:avLst/>
          </a:prstGeom>
          <a:noFill/>
          <a:ln>
            <a:noFill/>
          </a:ln>
          <a:effectLst>
            <a:reflection stA="50000" endA="300" endPos="55000" sy="-100000" algn="bl" rotWithShape="0"/>
          </a:effectLst>
        </p:spPr>
      </p:pic>
      <p:sp>
        <p:nvSpPr>
          <p:cNvPr id="28" name="Google Shape;28;p57"/>
          <p:cNvSpPr txBox="1">
            <a:spLocks noGrp="1"/>
          </p:cNvSpPr>
          <p:nvPr>
            <p:ph type="body" idx="1"/>
          </p:nvPr>
        </p:nvSpPr>
        <p:spPr>
          <a:xfrm>
            <a:off x="4486571" y="4356953"/>
            <a:ext cx="7705429" cy="47735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SzPts val="3520"/>
              <a:buFont typeface="Verdana"/>
              <a:buNone/>
              <a:defRPr sz="3200" b="1" cap="none">
                <a:solidFill>
                  <a:schemeClr val="lt1"/>
                </a:solidFill>
                <a:latin typeface="Verdana"/>
                <a:ea typeface="Verdana"/>
                <a:cs typeface="Verdana"/>
                <a:sym typeface="Verdana"/>
              </a:defRPr>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3"/>
        <p:cNvGrpSpPr/>
        <p:nvPr/>
      </p:nvGrpSpPr>
      <p:grpSpPr>
        <a:xfrm>
          <a:off x="0" y="0"/>
          <a:ext cx="0" cy="0"/>
          <a:chOff x="0" y="0"/>
          <a:chExt cx="0" cy="0"/>
        </a:xfrm>
      </p:grpSpPr>
      <p:sp>
        <p:nvSpPr>
          <p:cNvPr id="84" name="Google Shape;84;p66"/>
          <p:cNvSpPr>
            <a:spLocks noGrp="1"/>
          </p:cNvSpPr>
          <p:nvPr>
            <p:ph type="title"/>
          </p:nvPr>
        </p:nvSpPr>
        <p:spPr>
          <a:xfrm>
            <a:off x="2179916" y="2125042"/>
            <a:ext cx="8753763" cy="2323374"/>
          </a:xfrm>
          <a:prstGeom prst="roundRect">
            <a:avLst>
              <a:gd name="adj" fmla="val 16667"/>
            </a:avLst>
          </a:prstGeom>
          <a:solidFill>
            <a:srgbClr val="FFF0B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l">
              <a:spcBef>
                <a:spcPts val="0"/>
              </a:spcBef>
              <a:spcAft>
                <a:spcPts val="0"/>
              </a:spcAft>
              <a:buClr>
                <a:srgbClr val="6F261B"/>
              </a:buClr>
              <a:buSzPts val="4400"/>
              <a:buFont typeface="Verdana"/>
              <a:buNone/>
              <a:defRPr sz="4400">
                <a:solidFill>
                  <a:srgbClr val="6F261B"/>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6"/>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6"/>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6"/>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66"/>
          <p:cNvSpPr txBox="1">
            <a:spLocks noGrp="1"/>
          </p:cNvSpPr>
          <p:nvPr>
            <p:ph type="body" idx="1"/>
          </p:nvPr>
        </p:nvSpPr>
        <p:spPr>
          <a:xfrm>
            <a:off x="2179916" y="4613563"/>
            <a:ext cx="8753763" cy="1413493"/>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9" name="Google Shape;89;p66"/>
          <p:cNvSpPr txBox="1"/>
          <p:nvPr/>
        </p:nvSpPr>
        <p:spPr>
          <a:xfrm>
            <a:off x="1503410" y="1648495"/>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6F261B"/>
                </a:solidFill>
                <a:latin typeface="Arial"/>
                <a:ea typeface="Arial"/>
                <a:cs typeface="Arial"/>
                <a:sym typeface="Arial"/>
              </a:rPr>
              <a:t>“</a:t>
            </a:r>
            <a:endParaRPr/>
          </a:p>
        </p:txBody>
      </p:sp>
      <p:sp>
        <p:nvSpPr>
          <p:cNvPr id="90" name="Google Shape;90;p66"/>
          <p:cNvSpPr txBox="1"/>
          <p:nvPr/>
        </p:nvSpPr>
        <p:spPr>
          <a:xfrm>
            <a:off x="10746100" y="3291029"/>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6F261B"/>
                </a:solidFill>
                <a:latin typeface="Arial"/>
                <a:ea typeface="Arial"/>
                <a:cs typeface="Arial"/>
                <a:sym typeface="Arial"/>
              </a:rPr>
              <a:t>”</a:t>
            </a:r>
            <a:endParaRPr/>
          </a:p>
        </p:txBody>
      </p:sp>
      <p:sp>
        <p:nvSpPr>
          <p:cNvPr id="2" name="Rectangle 1">
            <a:extLst>
              <a:ext uri="{FF2B5EF4-FFF2-40B4-BE49-F238E27FC236}">
                <a16:creationId xmlns="" xmlns:a16="http://schemas.microsoft.com/office/drawing/2014/main" id="{4AA9FD50-B588-AA3D-4A33-E3858B5FDC5F}"/>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75AD2D84-1DAF-CE9E-7916-047EF56A3F96}"/>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5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8"/>
          <p:cNvSpPr txBox="1">
            <a:spLocks noGrp="1"/>
          </p:cNvSpPr>
          <p:nvPr>
            <p:ph type="body" idx="1"/>
          </p:nvPr>
        </p:nvSpPr>
        <p:spPr>
          <a:xfrm>
            <a:off x="2074225" y="1817225"/>
            <a:ext cx="9508175" cy="4308938"/>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Char char="⚫"/>
              <a:defRPr/>
            </a:lvl1pPr>
            <a:lvl2pPr marL="914400" lvl="1" indent="-396240" algn="l">
              <a:spcBef>
                <a:spcPts val="480"/>
              </a:spcBef>
              <a:spcAft>
                <a:spcPts val="0"/>
              </a:spcAft>
              <a:buSzPts val="2640"/>
              <a:buChar char="⚫"/>
              <a:defRPr/>
            </a:lvl2pPr>
            <a:lvl3pPr marL="1371600" lvl="2" indent="-368300" algn="l">
              <a:spcBef>
                <a:spcPts val="400"/>
              </a:spcBef>
              <a:spcAft>
                <a:spcPts val="0"/>
              </a:spcAft>
              <a:buSzPts val="220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5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8"/>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8"/>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 name="Rectangle 2">
            <a:extLst>
              <a:ext uri="{FF2B5EF4-FFF2-40B4-BE49-F238E27FC236}">
                <a16:creationId xmlns="" xmlns:a16="http://schemas.microsoft.com/office/drawing/2014/main" id="{ABBFAC11-674D-D39B-4C0A-469E20FF098D}"/>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 xmlns:a16="http://schemas.microsoft.com/office/drawing/2014/main" id="{21CED6A3-F3ED-9F1D-0022-0560555CDFEF}"/>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59"/>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9"/>
          <p:cNvSpPr txBox="1">
            <a:spLocks noGrp="1"/>
          </p:cNvSpPr>
          <p:nvPr>
            <p:ph type="body" idx="1"/>
          </p:nvPr>
        </p:nvSpPr>
        <p:spPr>
          <a:xfrm>
            <a:off x="1539943" y="1828215"/>
            <a:ext cx="4846320" cy="4285073"/>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Font typeface="Arial"/>
              <a:buChar char="•"/>
              <a:defRPr b="0"/>
            </a:lvl1pPr>
            <a:lvl2pPr marL="914400" lvl="1" indent="-396240" algn="l">
              <a:spcBef>
                <a:spcPts val="480"/>
              </a:spcBef>
              <a:spcAft>
                <a:spcPts val="0"/>
              </a:spcAft>
              <a:buSzPts val="2640"/>
              <a:buFont typeface="Arial"/>
              <a:buChar char="•"/>
              <a:defRPr/>
            </a:lvl2pPr>
            <a:lvl3pPr marL="1371600" lvl="2" indent="-368300" algn="l">
              <a:spcBef>
                <a:spcPts val="400"/>
              </a:spcBef>
              <a:spcAft>
                <a:spcPts val="0"/>
              </a:spcAft>
              <a:buSzPts val="2200"/>
              <a:buFont typeface="Arial"/>
              <a:buChar char="•"/>
              <a:defRPr/>
            </a:lvl3pPr>
            <a:lvl4pPr marL="1828800" lvl="3" indent="-354330" algn="l">
              <a:spcBef>
                <a:spcPts val="360"/>
              </a:spcBef>
              <a:spcAft>
                <a:spcPts val="0"/>
              </a:spcAft>
              <a:buSzPts val="1980"/>
              <a:buFont typeface="Arial"/>
              <a:buChar char="•"/>
              <a:defRPr/>
            </a:lvl4pPr>
            <a:lvl5pPr marL="2286000" lvl="4" indent="-354329" algn="l">
              <a:spcBef>
                <a:spcPts val="360"/>
              </a:spcBef>
              <a:spcAft>
                <a:spcPts val="0"/>
              </a:spcAft>
              <a:buSzPts val="1980"/>
              <a:buFont typeface="Arial"/>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59"/>
          <p:cNvSpPr txBox="1">
            <a:spLocks noGrp="1"/>
          </p:cNvSpPr>
          <p:nvPr>
            <p:ph type="body" idx="2"/>
          </p:nvPr>
        </p:nvSpPr>
        <p:spPr>
          <a:xfrm>
            <a:off x="6748883" y="1828800"/>
            <a:ext cx="4846320" cy="4295601"/>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Font typeface="Arial"/>
              <a:buChar char="•"/>
              <a:defRPr b="0"/>
            </a:lvl1pPr>
            <a:lvl2pPr marL="914400" lvl="1" indent="-396240" algn="l">
              <a:spcBef>
                <a:spcPts val="480"/>
              </a:spcBef>
              <a:spcAft>
                <a:spcPts val="0"/>
              </a:spcAft>
              <a:buSzPts val="2640"/>
              <a:buFont typeface="Arial"/>
              <a:buChar char="•"/>
              <a:defRPr/>
            </a:lvl2pPr>
            <a:lvl3pPr marL="1371600" lvl="2" indent="-368300" algn="l">
              <a:spcBef>
                <a:spcPts val="400"/>
              </a:spcBef>
              <a:spcAft>
                <a:spcPts val="0"/>
              </a:spcAft>
              <a:buSzPts val="2200"/>
              <a:buFont typeface="Arial"/>
              <a:buChar char="•"/>
              <a:defRPr/>
            </a:lvl3pPr>
            <a:lvl4pPr marL="1828800" lvl="3" indent="-354330" algn="l">
              <a:spcBef>
                <a:spcPts val="360"/>
              </a:spcBef>
              <a:spcAft>
                <a:spcPts val="0"/>
              </a:spcAft>
              <a:buSzPts val="1980"/>
              <a:buFont typeface="Arial"/>
              <a:buChar char="•"/>
              <a:defRPr/>
            </a:lvl4pPr>
            <a:lvl5pPr marL="2286000" lvl="4" indent="-354329" algn="l">
              <a:spcBef>
                <a:spcPts val="360"/>
              </a:spcBef>
              <a:spcAft>
                <a:spcPts val="0"/>
              </a:spcAft>
              <a:buSzPts val="1980"/>
              <a:buFont typeface="Arial"/>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5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59"/>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9"/>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24968"/>
        </a:solidFill>
        <a:effectLst/>
      </p:bgPr>
    </p:bg>
    <p:spTree>
      <p:nvGrpSpPr>
        <p:cNvPr id="1" name="Shape 42"/>
        <p:cNvGrpSpPr/>
        <p:nvPr/>
      </p:nvGrpSpPr>
      <p:grpSpPr>
        <a:xfrm>
          <a:off x="0" y="0"/>
          <a:ext cx="0" cy="0"/>
          <a:chOff x="0" y="0"/>
          <a:chExt cx="0" cy="0"/>
        </a:xfrm>
      </p:grpSpPr>
      <p:sp>
        <p:nvSpPr>
          <p:cNvPr id="43" name="Google Shape;43;p60"/>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5400"/>
              <a:buFont typeface="Verdana"/>
              <a:buNone/>
              <a:defRPr sz="5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0"/>
          <p:cNvSpPr txBox="1">
            <a:spLocks noGrp="1"/>
          </p:cNvSpPr>
          <p:nvPr>
            <p:ph type="body" idx="1"/>
          </p:nvPr>
        </p:nvSpPr>
        <p:spPr>
          <a:xfrm>
            <a:off x="3634056" y="5170534"/>
            <a:ext cx="8404196" cy="47735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SzPts val="3520"/>
              <a:buFont typeface="Verdana"/>
              <a:buNone/>
              <a:defRPr sz="3200" b="1" cap="none">
                <a:solidFill>
                  <a:schemeClr val="lt1"/>
                </a:solidFill>
                <a:latin typeface="Verdana"/>
                <a:ea typeface="Verdana"/>
                <a:cs typeface="Verdana"/>
                <a:sym typeface="Verdana"/>
              </a:defRPr>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6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Verdana"/>
                <a:ea typeface="Verdana"/>
                <a:cs typeface="Verdana"/>
                <a:sym typeface="Verdana"/>
              </a:defRPr>
            </a:lvl1pPr>
            <a:lvl2pPr marL="0" lvl="1" indent="0" algn="r">
              <a:spcBef>
                <a:spcPts val="0"/>
              </a:spcBef>
              <a:buNone/>
              <a:defRPr sz="1200">
                <a:solidFill>
                  <a:srgbClr val="FFFFFF"/>
                </a:solidFill>
                <a:latin typeface="Verdana"/>
                <a:ea typeface="Verdana"/>
                <a:cs typeface="Verdana"/>
                <a:sym typeface="Verdana"/>
              </a:defRPr>
            </a:lvl2pPr>
            <a:lvl3pPr marL="0" lvl="2" indent="0" algn="r">
              <a:spcBef>
                <a:spcPts val="0"/>
              </a:spcBef>
              <a:buNone/>
              <a:defRPr sz="1200">
                <a:solidFill>
                  <a:srgbClr val="FFFFFF"/>
                </a:solidFill>
                <a:latin typeface="Verdana"/>
                <a:ea typeface="Verdana"/>
                <a:cs typeface="Verdana"/>
                <a:sym typeface="Verdana"/>
              </a:defRPr>
            </a:lvl3pPr>
            <a:lvl4pPr marL="0" lvl="3" indent="0" algn="r">
              <a:spcBef>
                <a:spcPts val="0"/>
              </a:spcBef>
              <a:buNone/>
              <a:defRPr sz="1200">
                <a:solidFill>
                  <a:srgbClr val="FFFFFF"/>
                </a:solidFill>
                <a:latin typeface="Verdana"/>
                <a:ea typeface="Verdana"/>
                <a:cs typeface="Verdana"/>
                <a:sym typeface="Verdana"/>
              </a:defRPr>
            </a:lvl4pPr>
            <a:lvl5pPr marL="0" lvl="4" indent="0" algn="r">
              <a:spcBef>
                <a:spcPts val="0"/>
              </a:spcBef>
              <a:buNone/>
              <a:defRPr sz="1200">
                <a:solidFill>
                  <a:srgbClr val="FFFFFF"/>
                </a:solidFill>
                <a:latin typeface="Verdana"/>
                <a:ea typeface="Verdana"/>
                <a:cs typeface="Verdana"/>
                <a:sym typeface="Verdana"/>
              </a:defRPr>
            </a:lvl5pPr>
            <a:lvl6pPr marL="0" lvl="5" indent="0" algn="r">
              <a:spcBef>
                <a:spcPts val="0"/>
              </a:spcBef>
              <a:buNone/>
              <a:defRPr sz="1200">
                <a:solidFill>
                  <a:srgbClr val="FFFFFF"/>
                </a:solidFill>
                <a:latin typeface="Verdana"/>
                <a:ea typeface="Verdana"/>
                <a:cs typeface="Verdana"/>
                <a:sym typeface="Verdana"/>
              </a:defRPr>
            </a:lvl6pPr>
            <a:lvl7pPr marL="0" lvl="6" indent="0" algn="r">
              <a:spcBef>
                <a:spcPts val="0"/>
              </a:spcBef>
              <a:buNone/>
              <a:defRPr sz="1200">
                <a:solidFill>
                  <a:srgbClr val="FFFFFF"/>
                </a:solidFill>
                <a:latin typeface="Verdana"/>
                <a:ea typeface="Verdana"/>
                <a:cs typeface="Verdana"/>
                <a:sym typeface="Verdana"/>
              </a:defRPr>
            </a:lvl7pPr>
            <a:lvl8pPr marL="0" lvl="7" indent="0" algn="r">
              <a:spcBef>
                <a:spcPts val="0"/>
              </a:spcBef>
              <a:buNone/>
              <a:defRPr sz="1200">
                <a:solidFill>
                  <a:srgbClr val="FFFFFF"/>
                </a:solidFill>
                <a:latin typeface="Verdana"/>
                <a:ea typeface="Verdana"/>
                <a:cs typeface="Verdana"/>
                <a:sym typeface="Verdana"/>
              </a:defRPr>
            </a:lvl8pPr>
            <a:lvl9pPr marL="0" lvl="8" indent="0" algn="r">
              <a:spcBef>
                <a:spcPts val="0"/>
              </a:spcBef>
              <a:buNone/>
              <a:defRPr sz="1200">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60"/>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0"/>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0"/>
          <p:cNvSpPr/>
          <p:nvPr/>
        </p:nvSpPr>
        <p:spPr>
          <a:xfrm>
            <a:off x="13671" y="3214931"/>
            <a:ext cx="12188952" cy="64008"/>
          </a:xfrm>
          <a:prstGeom prst="rect">
            <a:avLst/>
          </a:prstGeom>
          <a:solidFill>
            <a:srgbClr val="C99E00">
              <a:alpha val="69803"/>
            </a:srgb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 name="Google Shape;49;p60"/>
          <p:cNvSpPr/>
          <p:nvPr/>
        </p:nvSpPr>
        <p:spPr>
          <a:xfrm>
            <a:off x="0" y="0"/>
            <a:ext cx="12192000" cy="1856096"/>
          </a:xfrm>
          <a:prstGeom prst="rect">
            <a:avLst/>
          </a:prstGeom>
          <a:solidFill>
            <a:srgbClr val="3249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0" name="Google Shape;50;p60" descr="Screen Clipping"/>
          <p:cNvPicPr preferRelativeResize="0"/>
          <p:nvPr/>
        </p:nvPicPr>
        <p:blipFill rotWithShape="1">
          <a:blip r:embed="rId2">
            <a:alphaModFix/>
          </a:blip>
          <a:srcRect l="6701" t="3884" r="8722" b="5263"/>
          <a:stretch/>
        </p:blipFill>
        <p:spPr>
          <a:xfrm>
            <a:off x="-613054" y="-401830"/>
            <a:ext cx="3644901" cy="3643823"/>
          </a:xfrm>
          <a:prstGeom prst="ellipse">
            <a:avLst/>
          </a:prstGeom>
          <a:noFill/>
          <a:ln>
            <a:noFill/>
          </a:ln>
          <a:effectLst>
            <a:reflection stA="50000" endA="300" endPos="55000" sy="-100000" algn="bl" rotWithShape="0"/>
          </a:effectLst>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61"/>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61"/>
          <p:cNvSpPr txBox="1">
            <a:spLocks noGrp="1"/>
          </p:cNvSpPr>
          <p:nvPr>
            <p:ph type="body" idx="1"/>
          </p:nvPr>
        </p:nvSpPr>
        <p:spPr>
          <a:xfrm>
            <a:off x="1632301" y="1836055"/>
            <a:ext cx="4846320" cy="639762"/>
          </a:xfrm>
          <a:prstGeom prst="rect">
            <a:avLst/>
          </a:prstGeom>
          <a:solidFill>
            <a:srgbClr val="4C6E9D"/>
          </a:solidFill>
          <a:ln>
            <a:noFill/>
          </a:ln>
          <a:effectLst>
            <a:outerShdw blurRad="40000" dist="23000" dir="5400000" rotWithShape="0">
              <a:srgbClr val="000000">
                <a:alpha val="34901"/>
              </a:srgbClr>
            </a:outerShdw>
          </a:effectLst>
        </p:spPr>
        <p:txBody>
          <a:bodyPr spcFirstLastPara="1" wrap="square" lIns="91425" tIns="45700" rIns="91425" bIns="45700" anchor="b" anchorCtr="0">
            <a:normAutofit/>
          </a:bodyPr>
          <a:lstStyle>
            <a:lvl1pPr marL="457200" lvl="0" indent="-228600" algn="l">
              <a:spcBef>
                <a:spcPts val="400"/>
              </a:spcBef>
              <a:spcAft>
                <a:spcPts val="0"/>
              </a:spcAft>
              <a:buSzPts val="2200"/>
              <a:buNone/>
              <a:defRPr sz="2000" b="1">
                <a:solidFill>
                  <a:schemeClr val="lt1"/>
                </a:solidFill>
              </a:defRPr>
            </a:lvl1pPr>
            <a:lvl2pPr marL="914400" lvl="1" indent="-228600" algn="l">
              <a:spcBef>
                <a:spcPts val="400"/>
              </a:spcBef>
              <a:spcAft>
                <a:spcPts val="0"/>
              </a:spcAft>
              <a:buSzPts val="2200"/>
              <a:buNone/>
              <a:defRPr sz="2000" b="1"/>
            </a:lvl2pPr>
            <a:lvl3pPr marL="1371600" lvl="2" indent="-228600" algn="l">
              <a:spcBef>
                <a:spcPts val="360"/>
              </a:spcBef>
              <a:spcAft>
                <a:spcPts val="0"/>
              </a:spcAft>
              <a:buSzPts val="1980"/>
              <a:buNone/>
              <a:defRPr sz="1800" b="1"/>
            </a:lvl3pPr>
            <a:lvl4pPr marL="1828800" lvl="3" indent="-228600" algn="l">
              <a:spcBef>
                <a:spcPts val="320"/>
              </a:spcBef>
              <a:spcAft>
                <a:spcPts val="0"/>
              </a:spcAft>
              <a:buSzPts val="1760"/>
              <a:buNone/>
              <a:defRPr sz="1600" b="1"/>
            </a:lvl4pPr>
            <a:lvl5pPr marL="2286000" lvl="4" indent="-228600" algn="l">
              <a:spcBef>
                <a:spcPts val="320"/>
              </a:spcBef>
              <a:spcAft>
                <a:spcPts val="0"/>
              </a:spcAft>
              <a:buSzPts val="17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61"/>
          <p:cNvSpPr txBox="1">
            <a:spLocks noGrp="1"/>
          </p:cNvSpPr>
          <p:nvPr>
            <p:ph type="body" idx="2"/>
          </p:nvPr>
        </p:nvSpPr>
        <p:spPr>
          <a:xfrm>
            <a:off x="6850087" y="1836055"/>
            <a:ext cx="4846320" cy="639762"/>
          </a:xfrm>
          <a:prstGeom prst="rect">
            <a:avLst/>
          </a:prstGeom>
          <a:solidFill>
            <a:srgbClr val="4C6E9D"/>
          </a:solidFill>
          <a:ln>
            <a:noFill/>
          </a:ln>
          <a:effectLst>
            <a:outerShdw blurRad="40000" dist="23000" dir="5400000" rotWithShape="0">
              <a:srgbClr val="000000">
                <a:alpha val="34901"/>
              </a:srgbClr>
            </a:outerShdw>
          </a:effectLst>
        </p:spPr>
        <p:txBody>
          <a:bodyPr spcFirstLastPara="1" wrap="square" lIns="91425" tIns="45700" rIns="91425" bIns="45700" anchor="b" anchorCtr="0">
            <a:normAutofit/>
          </a:bodyPr>
          <a:lstStyle>
            <a:lvl1pPr marL="457200" lvl="0" indent="-228600" algn="l">
              <a:spcBef>
                <a:spcPts val="400"/>
              </a:spcBef>
              <a:spcAft>
                <a:spcPts val="0"/>
              </a:spcAft>
              <a:buSzPts val="2200"/>
              <a:buNone/>
              <a:defRPr sz="2000" b="1">
                <a:solidFill>
                  <a:schemeClr val="lt1"/>
                </a:solidFill>
              </a:defRPr>
            </a:lvl1pPr>
            <a:lvl2pPr marL="914400" lvl="1" indent="-228600" algn="l">
              <a:spcBef>
                <a:spcPts val="400"/>
              </a:spcBef>
              <a:spcAft>
                <a:spcPts val="0"/>
              </a:spcAft>
              <a:buSzPts val="2200"/>
              <a:buNone/>
              <a:defRPr sz="2000" b="1"/>
            </a:lvl2pPr>
            <a:lvl3pPr marL="1371600" lvl="2" indent="-228600" algn="l">
              <a:spcBef>
                <a:spcPts val="360"/>
              </a:spcBef>
              <a:spcAft>
                <a:spcPts val="0"/>
              </a:spcAft>
              <a:buSzPts val="1980"/>
              <a:buNone/>
              <a:defRPr sz="1800" b="1"/>
            </a:lvl3pPr>
            <a:lvl4pPr marL="1828800" lvl="3" indent="-228600" algn="l">
              <a:spcBef>
                <a:spcPts val="320"/>
              </a:spcBef>
              <a:spcAft>
                <a:spcPts val="0"/>
              </a:spcAft>
              <a:buSzPts val="1760"/>
              <a:buNone/>
              <a:defRPr sz="1600" b="1"/>
            </a:lvl4pPr>
            <a:lvl5pPr marL="2286000" lvl="4" indent="-228600" algn="l">
              <a:spcBef>
                <a:spcPts val="320"/>
              </a:spcBef>
              <a:spcAft>
                <a:spcPts val="0"/>
              </a:spcAft>
              <a:buSzPts val="17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61"/>
          <p:cNvSpPr txBox="1">
            <a:spLocks noGrp="1"/>
          </p:cNvSpPr>
          <p:nvPr>
            <p:ph type="body" idx="3"/>
          </p:nvPr>
        </p:nvSpPr>
        <p:spPr>
          <a:xfrm>
            <a:off x="1632301" y="2480581"/>
            <a:ext cx="4846320" cy="3781324"/>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b="0"/>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61"/>
          <p:cNvSpPr txBox="1">
            <a:spLocks noGrp="1"/>
          </p:cNvSpPr>
          <p:nvPr>
            <p:ph type="body" idx="4"/>
          </p:nvPr>
        </p:nvSpPr>
        <p:spPr>
          <a:xfrm>
            <a:off x="6850087" y="2480581"/>
            <a:ext cx="4846320" cy="3756909"/>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b="0"/>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6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1"/>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1"/>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Rectangle 1">
            <a:extLst>
              <a:ext uri="{FF2B5EF4-FFF2-40B4-BE49-F238E27FC236}">
                <a16:creationId xmlns="" xmlns:a16="http://schemas.microsoft.com/office/drawing/2014/main" id="{5DA3D041-4BBD-265E-D05D-F93342592277}"/>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9DCC4E1B-4A87-8D17-442B-0BABA43E57C7}"/>
              </a:ext>
            </a:extLst>
          </p:cNvPr>
          <p:cNvSpPr txBox="1"/>
          <p:nvPr userDrawn="1"/>
        </p:nvSpPr>
        <p:spPr>
          <a:xfrm flipH="1">
            <a:off x="-234" y="1699239"/>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2"/>
          <p:cNvSpPr txBox="1">
            <a:spLocks noGrp="1"/>
          </p:cNvSpPr>
          <p:nvPr>
            <p:ph type="title"/>
          </p:nvPr>
        </p:nvSpPr>
        <p:spPr>
          <a:xfrm>
            <a:off x="1519518" y="0"/>
            <a:ext cx="10661922"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62"/>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2"/>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Rectangle 1">
            <a:extLst>
              <a:ext uri="{FF2B5EF4-FFF2-40B4-BE49-F238E27FC236}">
                <a16:creationId xmlns="" xmlns:a16="http://schemas.microsoft.com/office/drawing/2014/main" id="{3DE7FC8D-E487-8126-DD09-2E6156CDC250}"/>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8CDBEE66-5C7F-2D1D-333B-654EDA9C04D4}"/>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6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63"/>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3"/>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Rectangle 1">
            <a:extLst>
              <a:ext uri="{FF2B5EF4-FFF2-40B4-BE49-F238E27FC236}">
                <a16:creationId xmlns="" xmlns:a16="http://schemas.microsoft.com/office/drawing/2014/main" id="{FE9AA83E-8AB2-3EF6-485B-E1D32D8506A3}"/>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3D57F434-CDAF-D856-4AE0-D4966C211986}"/>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64"/>
          <p:cNvSpPr txBox="1">
            <a:spLocks noGrp="1"/>
          </p:cNvSpPr>
          <p:nvPr>
            <p:ph type="title"/>
          </p:nvPr>
        </p:nvSpPr>
        <p:spPr>
          <a:xfrm>
            <a:off x="1652491" y="1447800"/>
            <a:ext cx="993993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D4F63"/>
              </a:buClr>
              <a:buSzPts val="4400"/>
              <a:buFont typeface="Verdana"/>
              <a:buNone/>
              <a:defRPr sz="4400" b="1">
                <a:solidFill>
                  <a:srgbClr val="0D4F63"/>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4"/>
          <p:cNvSpPr txBox="1">
            <a:spLocks noGrp="1"/>
          </p:cNvSpPr>
          <p:nvPr>
            <p:ph type="body" idx="1"/>
          </p:nvPr>
        </p:nvSpPr>
        <p:spPr>
          <a:xfrm>
            <a:off x="5282154" y="3129280"/>
            <a:ext cx="6310267" cy="2890520"/>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a:lvl1pPr>
            <a:lvl2pPr marL="914400" lvl="1" indent="-368300" algn="l">
              <a:spcBef>
                <a:spcPts val="400"/>
              </a:spcBef>
              <a:spcAft>
                <a:spcPts val="0"/>
              </a:spcAft>
              <a:buSzPts val="2200"/>
              <a:buChar char="⚫"/>
              <a:defRPr sz="2000"/>
            </a:lvl2pPr>
            <a:lvl3pPr marL="1371600" lvl="2" indent="-354330" algn="l">
              <a:spcBef>
                <a:spcPts val="360"/>
              </a:spcBef>
              <a:spcAft>
                <a:spcPts val="0"/>
              </a:spcAft>
              <a:buSzPts val="1980"/>
              <a:buChar char="⚫"/>
              <a:defRPr sz="1800"/>
            </a:lvl3pPr>
            <a:lvl4pPr marL="1828800" lvl="3" indent="-340360" algn="l">
              <a:spcBef>
                <a:spcPts val="320"/>
              </a:spcBef>
              <a:spcAft>
                <a:spcPts val="0"/>
              </a:spcAft>
              <a:buSzPts val="1760"/>
              <a:buChar char="⚫"/>
              <a:defRPr sz="1600"/>
            </a:lvl4pPr>
            <a:lvl5pPr marL="2286000" lvl="4" indent="-340360" algn="l">
              <a:spcBef>
                <a:spcPts val="320"/>
              </a:spcBef>
              <a:spcAft>
                <a:spcPts val="0"/>
              </a:spcAft>
              <a:buSzPts val="1760"/>
              <a:buChar char="⚫"/>
              <a:defRPr sz="16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72" name="Google Shape;72;p64"/>
          <p:cNvSpPr txBox="1">
            <a:spLocks noGrp="1"/>
          </p:cNvSpPr>
          <p:nvPr>
            <p:ph type="body" idx="2"/>
          </p:nvPr>
        </p:nvSpPr>
        <p:spPr>
          <a:xfrm>
            <a:off x="1652492"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b="1"/>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64"/>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4"/>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4"/>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 name="Rectangle 1">
            <a:extLst>
              <a:ext uri="{FF2B5EF4-FFF2-40B4-BE49-F238E27FC236}">
                <a16:creationId xmlns="" xmlns:a16="http://schemas.microsoft.com/office/drawing/2014/main" id="{9218835A-653F-E56F-BA1E-1B4D96A4CA63}"/>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5E1B7ABB-5244-8B0D-A54A-86C794754DA1}"/>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65"/>
          <p:cNvSpPr txBox="1">
            <a:spLocks noGrp="1"/>
          </p:cNvSpPr>
          <p:nvPr>
            <p:ph type="title"/>
          </p:nvPr>
        </p:nvSpPr>
        <p:spPr>
          <a:xfrm>
            <a:off x="1611105" y="1881086"/>
            <a:ext cx="5092906"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D4F63"/>
              </a:buClr>
              <a:buSzPts val="4000"/>
              <a:buFont typeface="Verdana"/>
              <a:buNone/>
              <a:defRPr sz="4000" b="1">
                <a:solidFill>
                  <a:srgbClr val="0D4F63"/>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5"/>
          <p:cNvSpPr>
            <a:spLocks noGrp="1"/>
          </p:cNvSpPr>
          <p:nvPr>
            <p:ph type="pic" idx="2"/>
          </p:nvPr>
        </p:nvSpPr>
        <p:spPr>
          <a:xfrm>
            <a:off x="7716029" y="887506"/>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9" name="Google Shape;79;p65"/>
          <p:cNvSpPr txBox="1">
            <a:spLocks noGrp="1"/>
          </p:cNvSpPr>
          <p:nvPr>
            <p:ph type="body" idx="1"/>
          </p:nvPr>
        </p:nvSpPr>
        <p:spPr>
          <a:xfrm>
            <a:off x="1612152" y="3684494"/>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b="1"/>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0" name="Google Shape;80;p65"/>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5"/>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5"/>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 name="Rectangle 1">
            <a:extLst>
              <a:ext uri="{FF2B5EF4-FFF2-40B4-BE49-F238E27FC236}">
                <a16:creationId xmlns="" xmlns:a16="http://schemas.microsoft.com/office/drawing/2014/main" id="{E89C8186-FEBD-44D5-23EF-DEBD6E769D25}"/>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98CDEF3A-6DAA-340D-152B-FBB52373324E}"/>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6"/>
          <p:cNvSpPr/>
          <p:nvPr/>
        </p:nvSpPr>
        <p:spPr>
          <a:xfrm rot="-5400000">
            <a:off x="-3246119" y="3246120"/>
            <a:ext cx="6858000" cy="365760"/>
          </a:xfrm>
          <a:prstGeom prst="rect">
            <a:avLst/>
          </a:prstGeom>
          <a:solidFill>
            <a:srgbClr val="6F2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rgbClr val="FFFFFF"/>
                </a:solidFill>
                <a:latin typeface="Calibri"/>
                <a:ea typeface="Calibri"/>
                <a:cs typeface="Calibri"/>
                <a:sym typeface="Calibri"/>
              </a:rPr>
              <a:t>The System Unit</a:t>
            </a:r>
            <a:endParaRPr/>
          </a:p>
        </p:txBody>
      </p:sp>
      <p:sp>
        <p:nvSpPr>
          <p:cNvPr id="11" name="Google Shape;11;p56"/>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00000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56"/>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00000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6"/>
          <p:cNvSpPr txBox="1">
            <a:spLocks noGrp="1"/>
          </p:cNvSpPr>
          <p:nvPr>
            <p:ph type="title"/>
          </p:nvPr>
        </p:nvSpPr>
        <p:spPr>
          <a:xfrm>
            <a:off x="1518163" y="100359"/>
            <a:ext cx="10673837" cy="118872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56"/>
          <p:cNvSpPr/>
          <p:nvPr/>
        </p:nvSpPr>
        <p:spPr>
          <a:xfrm>
            <a:off x="3048" y="1343212"/>
            <a:ext cx="12188952" cy="64008"/>
          </a:xfrm>
          <a:prstGeom prst="rect">
            <a:avLst/>
          </a:prstGeom>
          <a:solidFill>
            <a:schemeClr val="dk1">
              <a:alpha val="69803"/>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 name="Google Shape;15;p56" descr="Screen Clipping"/>
          <p:cNvPicPr preferRelativeResize="0"/>
          <p:nvPr/>
        </p:nvPicPr>
        <p:blipFill rotWithShape="1">
          <a:blip r:embed="rId12">
            <a:alphaModFix/>
          </a:blip>
          <a:srcRect l="6701" t="3884" r="8722" b="5263"/>
          <a:stretch/>
        </p:blipFill>
        <p:spPr>
          <a:xfrm>
            <a:off x="-3048" y="-232"/>
            <a:ext cx="1372006" cy="1371600"/>
          </a:xfrm>
          <a:prstGeom prst="ellipse">
            <a:avLst/>
          </a:prstGeom>
          <a:noFill/>
          <a:ln>
            <a:noFill/>
          </a:ln>
          <a:effectLst>
            <a:reflection stA="50000" endA="300" endPos="55000" sy="-100000" algn="bl" rotWithShape="0"/>
          </a:effectLst>
        </p:spPr>
      </p:pic>
      <p:sp>
        <p:nvSpPr>
          <p:cNvPr id="16" name="Google Shape;16;p56"/>
          <p:cNvSpPr txBox="1">
            <a:spLocks noGrp="1"/>
          </p:cNvSpPr>
          <p:nvPr>
            <p:ph type="body" idx="1"/>
          </p:nvPr>
        </p:nvSpPr>
        <p:spPr>
          <a:xfrm>
            <a:off x="1913384" y="1818748"/>
            <a:ext cx="9945665" cy="4307416"/>
          </a:xfrm>
          <a:prstGeom prst="rect">
            <a:avLst/>
          </a:prstGeom>
          <a:noFill/>
          <a:ln>
            <a:noFill/>
          </a:ln>
        </p:spPr>
        <p:txBody>
          <a:bodyPr spcFirstLastPara="1" wrap="square" lIns="91425" tIns="45700" rIns="91425" bIns="45700" anchor="t" anchorCtr="0">
            <a:normAutofit/>
          </a:bodyPr>
          <a:lstStyle>
            <a:lvl1pPr marL="457200" marR="0" lvl="0" indent="-424180" algn="l" rtl="0">
              <a:spcBef>
                <a:spcPts val="560"/>
              </a:spcBef>
              <a:spcAft>
                <a:spcPts val="0"/>
              </a:spcAft>
              <a:buClr>
                <a:srgbClr val="324968"/>
              </a:buClr>
              <a:buSzPts val="3080"/>
              <a:buFont typeface="Noto Sans Symbols"/>
              <a:buChar char="⚫"/>
              <a:defRPr sz="2800" b="0" i="0" u="none" strike="noStrike" cap="none">
                <a:solidFill>
                  <a:schemeClr val="dk1"/>
                </a:solidFill>
                <a:latin typeface="Verdana"/>
                <a:ea typeface="Verdana"/>
                <a:cs typeface="Verdana"/>
                <a:sym typeface="Verdana"/>
              </a:defRPr>
            </a:lvl1pPr>
            <a:lvl2pPr marL="914400" marR="0" lvl="1" indent="-396240" algn="l" rtl="0">
              <a:spcBef>
                <a:spcPts val="480"/>
              </a:spcBef>
              <a:spcAft>
                <a:spcPts val="0"/>
              </a:spcAft>
              <a:buClr>
                <a:srgbClr val="324968"/>
              </a:buClr>
              <a:buSzPts val="2640"/>
              <a:buFont typeface="Noto Sans Symbols"/>
              <a:buChar char="⚫"/>
              <a:defRPr sz="2400" b="0" i="0" u="none" strike="noStrike" cap="none">
                <a:solidFill>
                  <a:schemeClr val="dk1"/>
                </a:solidFill>
                <a:latin typeface="Verdana"/>
                <a:ea typeface="Verdana"/>
                <a:cs typeface="Verdana"/>
                <a:sym typeface="Verdana"/>
              </a:defRPr>
            </a:lvl2pPr>
            <a:lvl3pPr marL="1371600" marR="0" lvl="2" indent="-368300" algn="l" rtl="0">
              <a:spcBef>
                <a:spcPts val="400"/>
              </a:spcBef>
              <a:spcAft>
                <a:spcPts val="0"/>
              </a:spcAft>
              <a:buClr>
                <a:srgbClr val="324968"/>
              </a:buClr>
              <a:buSzPts val="2200"/>
              <a:buFont typeface="Noto Sans Symbols"/>
              <a:buChar char="⚫"/>
              <a:defRPr sz="2000" b="0" i="0" u="none" strike="noStrike" cap="none">
                <a:solidFill>
                  <a:schemeClr val="dk1"/>
                </a:solidFill>
                <a:latin typeface="Verdana"/>
                <a:ea typeface="Verdana"/>
                <a:cs typeface="Verdana"/>
                <a:sym typeface="Verdana"/>
              </a:defRPr>
            </a:lvl3pPr>
            <a:lvl4pPr marL="1828800" marR="0" lvl="3" indent="-354330" algn="l" rtl="0">
              <a:spcBef>
                <a:spcPts val="360"/>
              </a:spcBef>
              <a:spcAft>
                <a:spcPts val="0"/>
              </a:spcAft>
              <a:buClr>
                <a:srgbClr val="324968"/>
              </a:buClr>
              <a:buSzPts val="1980"/>
              <a:buFont typeface="Noto Sans Symbols"/>
              <a:buChar char="⚫"/>
              <a:defRPr sz="1800" b="0" i="0" u="none" strike="noStrike" cap="none">
                <a:solidFill>
                  <a:schemeClr val="dk1"/>
                </a:solidFill>
                <a:latin typeface="Verdana"/>
                <a:ea typeface="Verdana"/>
                <a:cs typeface="Verdana"/>
                <a:sym typeface="Verdana"/>
              </a:defRPr>
            </a:lvl4pPr>
            <a:lvl5pPr marL="2286000" marR="0" lvl="4" indent="-354329" algn="l" rtl="0">
              <a:spcBef>
                <a:spcPts val="360"/>
              </a:spcBef>
              <a:spcAft>
                <a:spcPts val="0"/>
              </a:spcAft>
              <a:buClr>
                <a:srgbClr val="324968"/>
              </a:buClr>
              <a:buSzPts val="1980"/>
              <a:buFont typeface="Noto Sans Symbols"/>
              <a:buChar char="⚫"/>
              <a:defRPr sz="18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Google Shape;17;p56"/>
          <p:cNvSpPr/>
          <p:nvPr/>
        </p:nvSpPr>
        <p:spPr>
          <a:xfrm>
            <a:off x="0" y="-157"/>
            <a:ext cx="12192000" cy="1371600"/>
          </a:xfrm>
          <a:prstGeom prst="rect">
            <a:avLst/>
          </a:prstGeom>
          <a:gradFill>
            <a:gsLst>
              <a:gs pos="0">
                <a:schemeClr val="lt1"/>
              </a:gs>
              <a:gs pos="6000">
                <a:schemeClr val="lt1"/>
              </a:gs>
              <a:gs pos="75000">
                <a:srgbClr val="C8D4E4">
                  <a:alpha val="60000"/>
                </a:srgbClr>
              </a:gs>
              <a:gs pos="95000">
                <a:srgbClr val="4C6E9D">
                  <a:alpha val="60000"/>
                </a:srgbClr>
              </a:gs>
              <a:gs pos="100000">
                <a:srgbClr val="344A6B">
                  <a:alpha val="8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Verdana"/>
              <a:ea typeface="Verdana"/>
              <a:cs typeface="Verdana"/>
              <a:sym typeface="Verdana"/>
            </a:endParaRPr>
          </a:p>
        </p:txBody>
      </p:sp>
      <p:sp>
        <p:nvSpPr>
          <p:cNvPr id="18" name="Google Shape;18;p56"/>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000000"/>
                </a:solidFill>
                <a:latin typeface="Verdana"/>
                <a:ea typeface="Verdana"/>
                <a:cs typeface="Verdana"/>
                <a:sym typeface="Verdana"/>
              </a:defRPr>
            </a:lvl1pPr>
            <a:lvl2pPr marL="0" marR="0" lvl="1" indent="0" algn="r" rtl="0">
              <a:spcBef>
                <a:spcPts val="0"/>
              </a:spcBef>
              <a:buNone/>
              <a:defRPr sz="1200" b="0" u="none">
                <a:solidFill>
                  <a:srgbClr val="000000"/>
                </a:solidFill>
                <a:latin typeface="Verdana"/>
                <a:ea typeface="Verdana"/>
                <a:cs typeface="Verdana"/>
                <a:sym typeface="Verdana"/>
              </a:defRPr>
            </a:lvl2pPr>
            <a:lvl3pPr marL="0" marR="0" lvl="2" indent="0" algn="r" rtl="0">
              <a:spcBef>
                <a:spcPts val="0"/>
              </a:spcBef>
              <a:buNone/>
              <a:defRPr sz="1200" b="0" u="none">
                <a:solidFill>
                  <a:srgbClr val="000000"/>
                </a:solidFill>
                <a:latin typeface="Verdana"/>
                <a:ea typeface="Verdana"/>
                <a:cs typeface="Verdana"/>
                <a:sym typeface="Verdana"/>
              </a:defRPr>
            </a:lvl3pPr>
            <a:lvl4pPr marL="0" marR="0" lvl="3" indent="0" algn="r" rtl="0">
              <a:spcBef>
                <a:spcPts val="0"/>
              </a:spcBef>
              <a:buNone/>
              <a:defRPr sz="1200" b="0" u="none">
                <a:solidFill>
                  <a:srgbClr val="000000"/>
                </a:solidFill>
                <a:latin typeface="Verdana"/>
                <a:ea typeface="Verdana"/>
                <a:cs typeface="Verdana"/>
                <a:sym typeface="Verdana"/>
              </a:defRPr>
            </a:lvl4pPr>
            <a:lvl5pPr marL="0" marR="0" lvl="4" indent="0" algn="r" rtl="0">
              <a:spcBef>
                <a:spcPts val="0"/>
              </a:spcBef>
              <a:buNone/>
              <a:defRPr sz="1200" b="0" u="none">
                <a:solidFill>
                  <a:srgbClr val="000000"/>
                </a:solidFill>
                <a:latin typeface="Verdana"/>
                <a:ea typeface="Verdana"/>
                <a:cs typeface="Verdana"/>
                <a:sym typeface="Verdana"/>
              </a:defRPr>
            </a:lvl5pPr>
            <a:lvl6pPr marL="0" marR="0" lvl="5" indent="0" algn="r" rtl="0">
              <a:spcBef>
                <a:spcPts val="0"/>
              </a:spcBef>
              <a:buNone/>
              <a:defRPr sz="1200" b="0" u="none">
                <a:solidFill>
                  <a:srgbClr val="000000"/>
                </a:solidFill>
                <a:latin typeface="Verdana"/>
                <a:ea typeface="Verdana"/>
                <a:cs typeface="Verdana"/>
                <a:sym typeface="Verdana"/>
              </a:defRPr>
            </a:lvl6pPr>
            <a:lvl7pPr marL="0" marR="0" lvl="6" indent="0" algn="r" rtl="0">
              <a:spcBef>
                <a:spcPts val="0"/>
              </a:spcBef>
              <a:buNone/>
              <a:defRPr sz="1200" b="0" u="none">
                <a:solidFill>
                  <a:srgbClr val="000000"/>
                </a:solidFill>
                <a:latin typeface="Verdana"/>
                <a:ea typeface="Verdana"/>
                <a:cs typeface="Verdana"/>
                <a:sym typeface="Verdana"/>
              </a:defRPr>
            </a:lvl7pPr>
            <a:lvl8pPr marL="0" marR="0" lvl="7" indent="0" algn="r" rtl="0">
              <a:spcBef>
                <a:spcPts val="0"/>
              </a:spcBef>
              <a:buNone/>
              <a:defRPr sz="1200" b="0" u="none">
                <a:solidFill>
                  <a:srgbClr val="000000"/>
                </a:solidFill>
                <a:latin typeface="Verdana"/>
                <a:ea typeface="Verdana"/>
                <a:cs typeface="Verdana"/>
                <a:sym typeface="Verdana"/>
              </a:defRPr>
            </a:lvl8pPr>
            <a:lvl9pPr marL="0" marR="0" lvl="8" indent="0" algn="r" rtl="0">
              <a:spcBef>
                <a:spcPts val="0"/>
              </a:spcBef>
              <a:buNone/>
              <a:defRPr sz="1200" b="0" u="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 name="Rectangle 1">
            <a:extLst>
              <a:ext uri="{FF2B5EF4-FFF2-40B4-BE49-F238E27FC236}">
                <a16:creationId xmlns="" xmlns:a16="http://schemas.microsoft.com/office/drawing/2014/main" id="{96EB56E5-7FF7-6AD0-64EB-E7D7E3B908D8}"/>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 xmlns:a16="http://schemas.microsoft.com/office/drawing/2014/main" id="{50FEE613-3862-A242-1E2E-B1F4E1F59F69}"/>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5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jpg"/></Relationships>
</file>

<file path=ppt/slides/_rels/slide6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www.sciencedirect.com/topics/engineering/nanometre"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sldNum" idx="12"/>
          </p:nvPr>
        </p:nvSpPr>
        <p:spPr>
          <a:xfrm>
            <a:off x="10932717" y="6200662"/>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FFFFFF"/>
                </a:solidFill>
              </a:rPr>
              <a:t>1</a:t>
            </a:fld>
            <a:endParaRPr dirty="0">
              <a:solidFill>
                <a:srgbClr val="FFFFFF"/>
              </a:solidFill>
            </a:endParaRPr>
          </a:p>
        </p:txBody>
      </p:sp>
      <p:sp>
        <p:nvSpPr>
          <p:cNvPr id="96" name="Google Shape;96;p1"/>
          <p:cNvSpPr txBox="1">
            <a:spLocks noGrp="1"/>
          </p:cNvSpPr>
          <p:nvPr>
            <p:ph type="ctrTitle"/>
          </p:nvPr>
        </p:nvSpPr>
        <p:spPr>
          <a:xfrm>
            <a:off x="4144242" y="669768"/>
            <a:ext cx="8885208" cy="3220602"/>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147794"/>
              </a:buClr>
              <a:buSzPts val="4400"/>
              <a:buFont typeface="Verdana"/>
              <a:buNone/>
            </a:pPr>
            <a:r>
              <a:rPr lang="en-US" sz="4400" dirty="0"/>
              <a:t>Chapter 2    HARDWARE</a:t>
            </a:r>
            <a:br>
              <a:rPr lang="en-US" sz="4400" dirty="0"/>
            </a:br>
            <a:r>
              <a:rPr lang="en-US" sz="4000" dirty="0"/>
              <a:t>Part 1 – Evolution</a:t>
            </a:r>
            <a:br>
              <a:rPr lang="en-US" sz="4000" dirty="0"/>
            </a:br>
            <a:r>
              <a:rPr lang="en-US" sz="4000" dirty="0"/>
              <a:t>Part 2 – System Unit</a:t>
            </a:r>
            <a:br>
              <a:rPr lang="en-US" sz="4000" dirty="0"/>
            </a:br>
            <a:r>
              <a:rPr lang="en-US" sz="4000" dirty="0"/>
              <a:t>Part 3 – Input Output</a:t>
            </a:r>
            <a:br>
              <a:rPr lang="en-US" sz="4000" dirty="0"/>
            </a:br>
            <a:r>
              <a:rPr lang="en-US" sz="4000" dirty="0"/>
              <a:t>Part 4 - Secondary Storage</a:t>
            </a:r>
            <a:br>
              <a:rPr lang="en-US" sz="4000" dirty="0"/>
            </a:br>
            <a:r>
              <a:rPr lang="en-US" sz="4000" dirty="0"/>
              <a:t>Part 5 –Hardware Trends</a:t>
            </a:r>
            <a:endParaRPr sz="4000" dirty="0"/>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 </a:t>
            </a:r>
            <a:br>
              <a:rPr lang="en-US" dirty="0"/>
            </a:br>
            <a:r>
              <a:rPr lang="en-US" dirty="0"/>
              <a:t>Part 2 – System Unit</a:t>
            </a:r>
            <a:endParaRPr dirty="0"/>
          </a:p>
        </p:txBody>
      </p:sp>
      <p:sp>
        <p:nvSpPr>
          <p:cNvPr id="112" name="Google Shape;112;p3"/>
          <p:cNvSpPr txBox="1">
            <a:spLocks noGrp="1"/>
          </p:cNvSpPr>
          <p:nvPr>
            <p:ph type="body" idx="1"/>
          </p:nvPr>
        </p:nvSpPr>
        <p:spPr>
          <a:xfrm>
            <a:off x="1506071" y="1905000"/>
            <a:ext cx="10076329" cy="4308938"/>
          </a:xfrm>
          <a:prstGeom prst="rect">
            <a:avLst/>
          </a:prstGeom>
          <a:noFill/>
          <a:ln>
            <a:noFill/>
          </a:ln>
        </p:spPr>
        <p:txBody>
          <a:bodyPr spcFirstLastPara="1" wrap="square" lIns="91425" tIns="45700" rIns="91425" bIns="45700" anchor="t" anchorCtr="0">
            <a:normAutofit fontScale="77500" lnSpcReduction="20000"/>
          </a:bodyPr>
          <a:lstStyle/>
          <a:p>
            <a:pPr marL="457200" lvl="0" indent="-457200" algn="l" rtl="0">
              <a:spcBef>
                <a:spcPts val="0"/>
              </a:spcBef>
              <a:spcAft>
                <a:spcPts val="0"/>
              </a:spcAft>
              <a:buSzPct val="110000"/>
              <a:buFont typeface="Calibri"/>
              <a:buAutoNum type="arabicPeriod"/>
            </a:pPr>
            <a:r>
              <a:rPr lang="en-US"/>
              <a:t>Differentiate between the five basic types of system units.</a:t>
            </a:r>
            <a:endParaRPr/>
          </a:p>
          <a:p>
            <a:pPr marL="457200" lvl="0" indent="-457200" algn="l" rtl="0">
              <a:spcBef>
                <a:spcPts val="434"/>
              </a:spcBef>
              <a:spcAft>
                <a:spcPts val="0"/>
              </a:spcAft>
              <a:buSzPct val="110000"/>
              <a:buFont typeface="Calibri"/>
              <a:buAutoNum type="arabicPeriod"/>
            </a:pPr>
            <a:r>
              <a:rPr lang="en-US"/>
              <a:t>Describe system boards, including sockets, slots, and bus lines.</a:t>
            </a:r>
            <a:endParaRPr/>
          </a:p>
          <a:p>
            <a:pPr marL="457200" lvl="0" indent="-457200" algn="l" rtl="0">
              <a:spcBef>
                <a:spcPts val="434"/>
              </a:spcBef>
              <a:spcAft>
                <a:spcPts val="0"/>
              </a:spcAft>
              <a:buSzPct val="110000"/>
              <a:buFont typeface="Calibri"/>
              <a:buAutoNum type="arabicPeriod"/>
            </a:pPr>
            <a:r>
              <a:rPr lang="en-US"/>
              <a:t>Recognize different microprocessors, including microprocessor chips and specialty processors.</a:t>
            </a:r>
            <a:endParaRPr/>
          </a:p>
          <a:p>
            <a:pPr marL="457200" lvl="0" indent="-457200" algn="l" rtl="0">
              <a:spcBef>
                <a:spcPts val="434"/>
              </a:spcBef>
              <a:spcAft>
                <a:spcPts val="0"/>
              </a:spcAft>
              <a:buSzPct val="110000"/>
              <a:buFont typeface="Calibri"/>
              <a:buAutoNum type="arabicPeriod"/>
            </a:pPr>
            <a:r>
              <a:rPr lang="en-US"/>
              <a:t>Compare different types of computer memory including RAM, ROM, and flash memory.</a:t>
            </a:r>
            <a:endParaRPr/>
          </a:p>
          <a:p>
            <a:pPr marL="457200" lvl="0" indent="-457200" algn="l" rtl="0">
              <a:spcBef>
                <a:spcPts val="434"/>
              </a:spcBef>
              <a:spcAft>
                <a:spcPts val="0"/>
              </a:spcAft>
              <a:buSzPct val="110000"/>
              <a:buFont typeface="Calibri"/>
              <a:buAutoNum type="arabicPeriod"/>
            </a:pPr>
            <a:r>
              <a:rPr lang="en-US"/>
              <a:t>Explain expansion slots and cards.</a:t>
            </a:r>
            <a:endParaRPr/>
          </a:p>
          <a:p>
            <a:pPr marL="457200" lvl="0" indent="-457200" algn="l" rtl="0">
              <a:spcBef>
                <a:spcPts val="434"/>
              </a:spcBef>
              <a:spcAft>
                <a:spcPts val="0"/>
              </a:spcAft>
              <a:buSzPct val="110000"/>
              <a:buFont typeface="Calibri"/>
              <a:buAutoNum type="arabicPeriod"/>
            </a:pPr>
            <a:r>
              <a:rPr lang="en-US"/>
              <a:t>Describe bus lines, bus widths, and expansion buses.</a:t>
            </a:r>
            <a:endParaRPr/>
          </a:p>
          <a:p>
            <a:pPr marL="457200" lvl="0" indent="-457200" algn="l" rtl="0">
              <a:spcBef>
                <a:spcPts val="434"/>
              </a:spcBef>
              <a:spcAft>
                <a:spcPts val="0"/>
              </a:spcAft>
              <a:buSzPct val="110000"/>
              <a:buFont typeface="Calibri"/>
              <a:buAutoNum type="arabicPeriod"/>
            </a:pPr>
            <a:r>
              <a:rPr lang="en-US"/>
              <a:t>Describe ports, including standard and specialized ports.</a:t>
            </a:r>
            <a:endParaRPr/>
          </a:p>
          <a:p>
            <a:pPr marL="457200" lvl="0" indent="-457200" algn="l" rtl="0">
              <a:spcBef>
                <a:spcPts val="434"/>
              </a:spcBef>
              <a:spcAft>
                <a:spcPts val="0"/>
              </a:spcAft>
              <a:buSzPct val="110000"/>
              <a:buFont typeface="Calibri"/>
              <a:buAutoNum type="arabicPeriod"/>
            </a:pPr>
            <a:r>
              <a:rPr lang="en-US"/>
              <a:t>Identify power supplies for desktop, laptop, tablet, and mobile devices.</a:t>
            </a:r>
            <a:endParaRPr/>
          </a:p>
          <a:p>
            <a:pPr marL="457200" lvl="0" indent="-457200" algn="l" rtl="0">
              <a:spcBef>
                <a:spcPts val="434"/>
              </a:spcBef>
              <a:spcAft>
                <a:spcPts val="0"/>
              </a:spcAft>
              <a:buSzPct val="110000"/>
              <a:buFont typeface="Calibri"/>
              <a:buAutoNum type="arabicPeriod"/>
            </a:pPr>
            <a:r>
              <a:rPr lang="en-US"/>
              <a:t>Explain how a computer can represent numbers and encode characters electronically.</a:t>
            </a:r>
            <a:endParaRPr/>
          </a:p>
        </p:txBody>
      </p:sp>
      <p:sp>
        <p:nvSpPr>
          <p:cNvPr id="113" name="Google Shape;113;p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HARDWARE -Part 2 (System Unit)</a:t>
            </a:r>
            <a:br>
              <a:rPr lang="en-US" dirty="0"/>
            </a:br>
            <a:r>
              <a:rPr lang="en-US" dirty="0"/>
              <a:t>Introduction</a:t>
            </a:r>
            <a:endParaRPr dirty="0"/>
          </a:p>
        </p:txBody>
      </p:sp>
      <p:sp>
        <p:nvSpPr>
          <p:cNvPr id="104" name="Google Shape;104;p2"/>
          <p:cNvSpPr txBox="1">
            <a:spLocks noGrp="1"/>
          </p:cNvSpPr>
          <p:nvPr>
            <p:ph type="body" idx="1"/>
          </p:nvPr>
        </p:nvSpPr>
        <p:spPr>
          <a:xfrm>
            <a:off x="2074226" y="1817225"/>
            <a:ext cx="8519752"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Speed, capacity, and flexibility determine the power of personal computers. </a:t>
            </a:r>
            <a:endParaRPr/>
          </a:p>
          <a:p>
            <a:pPr marL="274320" lvl="0" indent="-274320" algn="l" rtl="0">
              <a:spcBef>
                <a:spcPts val="560"/>
              </a:spcBef>
              <a:spcAft>
                <a:spcPts val="0"/>
              </a:spcAft>
              <a:buSzPts val="3080"/>
              <a:buChar char="⚫"/>
            </a:pPr>
            <a:r>
              <a:rPr lang="en-US"/>
              <a:t>Knowledge of a computer’s power allows you to make good buying decisions and to determine if your current system will run new applications.</a:t>
            </a:r>
            <a:endParaRPr/>
          </a:p>
          <a:p>
            <a:pPr marL="274320" lvl="0" indent="-274320" algn="l" rtl="0">
              <a:spcBef>
                <a:spcPts val="560"/>
              </a:spcBef>
              <a:spcAft>
                <a:spcPts val="0"/>
              </a:spcAft>
              <a:buSzPts val="3080"/>
              <a:buChar char="⚫"/>
            </a:pPr>
            <a:r>
              <a:rPr lang="en-US"/>
              <a:t>Competent end users need to understand the functionality of the basic components of the system unit</a:t>
            </a:r>
            <a:endParaRPr/>
          </a:p>
        </p:txBody>
      </p:sp>
      <p:pic>
        <p:nvPicPr>
          <p:cNvPr id="105" name="Google Shape;105;p2" descr="Picture of an end computer users. "/>
          <p:cNvPicPr preferRelativeResize="0"/>
          <p:nvPr/>
        </p:nvPicPr>
        <p:blipFill rotWithShape="1">
          <a:blip r:embed="rId3">
            <a:alphaModFix/>
          </a:blip>
          <a:srcRect/>
          <a:stretch/>
        </p:blipFill>
        <p:spPr>
          <a:xfrm>
            <a:off x="10058400" y="2406739"/>
            <a:ext cx="2059578" cy="2554178"/>
          </a:xfrm>
          <a:prstGeom prst="rect">
            <a:avLst/>
          </a:prstGeom>
          <a:noFill/>
          <a:ln>
            <a:noFill/>
          </a:ln>
        </p:spPr>
      </p:pic>
      <p:sp>
        <p:nvSpPr>
          <p:cNvPr id="106" name="Google Shape;106;p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427769" y="35393"/>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System Unit</a:t>
            </a:r>
            <a:endParaRPr/>
          </a:p>
        </p:txBody>
      </p:sp>
      <p:sp>
        <p:nvSpPr>
          <p:cNvPr id="120" name="Google Shape;120;p4"/>
          <p:cNvSpPr txBox="1">
            <a:spLocks noGrp="1"/>
          </p:cNvSpPr>
          <p:nvPr>
            <p:ph type="body" idx="1"/>
          </p:nvPr>
        </p:nvSpPr>
        <p:spPr>
          <a:xfrm>
            <a:off x="776754" y="1575684"/>
            <a:ext cx="4054039" cy="4419673"/>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110000"/>
              <a:buNone/>
            </a:pPr>
            <a:r>
              <a:rPr lang="en-US" dirty="0"/>
              <a:t>System Chassis</a:t>
            </a:r>
            <a:endParaRPr dirty="0"/>
          </a:p>
          <a:p>
            <a:pPr marL="274320" lvl="0" indent="-274320" algn="l" rtl="0">
              <a:spcBef>
                <a:spcPts val="476"/>
              </a:spcBef>
              <a:spcAft>
                <a:spcPts val="0"/>
              </a:spcAft>
              <a:buSzPct val="110000"/>
              <a:buChar char="⚫"/>
            </a:pPr>
            <a:r>
              <a:rPr lang="en-US" dirty="0"/>
              <a:t>Container that houses most of the electronic components that make up a computer system</a:t>
            </a:r>
            <a:endParaRPr dirty="0"/>
          </a:p>
          <a:p>
            <a:pPr marL="274320" lvl="0" indent="-108077" algn="l" rtl="0">
              <a:spcBef>
                <a:spcPts val="476"/>
              </a:spcBef>
              <a:spcAft>
                <a:spcPts val="0"/>
              </a:spcAft>
              <a:buSzPct val="110000"/>
              <a:buNone/>
            </a:pPr>
            <a:endParaRPr dirty="0"/>
          </a:p>
          <a:p>
            <a:pPr marL="0" lvl="0" indent="0" algn="l" rtl="0">
              <a:spcBef>
                <a:spcPts val="476"/>
              </a:spcBef>
              <a:spcAft>
                <a:spcPts val="0"/>
              </a:spcAft>
              <a:buSzPct val="110000"/>
              <a:buNone/>
            </a:pPr>
            <a:r>
              <a:rPr lang="en-US" dirty="0"/>
              <a:t>System Unit</a:t>
            </a:r>
            <a:endParaRPr dirty="0"/>
          </a:p>
          <a:p>
            <a:pPr marL="274320" lvl="0" indent="-274320" algn="l" rtl="0">
              <a:spcBef>
                <a:spcPts val="476"/>
              </a:spcBef>
              <a:spcAft>
                <a:spcPts val="0"/>
              </a:spcAft>
              <a:buSzPct val="110000"/>
              <a:buChar char="⚫"/>
            </a:pPr>
            <a:r>
              <a:rPr lang="en-US" dirty="0"/>
              <a:t>Contains system’s electronic components and selected secondary storage devices</a:t>
            </a:r>
            <a:endParaRPr dirty="0"/>
          </a:p>
        </p:txBody>
      </p:sp>
      <p:sp>
        <p:nvSpPr>
          <p:cNvPr id="121" name="Google Shape;121;p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
        <p:nvSpPr>
          <p:cNvPr id="122" name="Google Shape;122;p4"/>
          <p:cNvSpPr txBox="1"/>
          <p:nvPr/>
        </p:nvSpPr>
        <p:spPr>
          <a:xfrm>
            <a:off x="6251391" y="35393"/>
            <a:ext cx="5593469"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System Unit Types</a:t>
            </a:r>
            <a:endParaRPr sz="4000" b="1" cap="none">
              <a:solidFill>
                <a:schemeClr val="dk1"/>
              </a:solidFill>
              <a:latin typeface="Verdana"/>
              <a:ea typeface="Verdana"/>
              <a:cs typeface="Verdana"/>
              <a:sym typeface="Verdana"/>
            </a:endParaRPr>
          </a:p>
        </p:txBody>
      </p:sp>
      <p:sp>
        <p:nvSpPr>
          <p:cNvPr id="123" name="Google Shape;123;p4"/>
          <p:cNvSpPr txBox="1"/>
          <p:nvPr/>
        </p:nvSpPr>
        <p:spPr>
          <a:xfrm>
            <a:off x="6392737" y="1807099"/>
            <a:ext cx="5799263" cy="4308938"/>
          </a:xfrm>
          <a:prstGeom prst="rect">
            <a:avLst/>
          </a:prstGeom>
          <a:noFill/>
          <a:ln>
            <a:noFill/>
          </a:ln>
        </p:spPr>
        <p:txBody>
          <a:bodyPr spcFirstLastPara="1" wrap="square" lIns="91425" tIns="45700" rIns="91425" bIns="45700" anchor="t" anchorCtr="0">
            <a:normAutofit fontScale="70000" lnSpcReduction="20000"/>
          </a:bodyPr>
          <a:lstStyle/>
          <a:p>
            <a:pPr marL="514350" marR="0" lvl="0" indent="-514350" algn="l" rtl="0">
              <a:spcBef>
                <a:spcPts val="0"/>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Desktops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System unit is in a separate case</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Tower Units</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All-in-Ones</a:t>
            </a:r>
            <a:endParaRPr/>
          </a:p>
          <a:p>
            <a:pPr marL="1840229" marR="0" lvl="3" indent="-514349" algn="l" rtl="0">
              <a:spcBef>
                <a:spcPts val="252"/>
              </a:spcBef>
              <a:spcAft>
                <a:spcPts val="0"/>
              </a:spcAft>
              <a:buClr>
                <a:srgbClr val="324968"/>
              </a:buClr>
              <a:buSzPct val="109999"/>
              <a:buFont typeface="Noto Sans Symbols"/>
              <a:buChar char="⮚"/>
            </a:pPr>
            <a:r>
              <a:rPr lang="en-US" sz="1800" b="0" i="0" u="none" strike="noStrike" cap="none">
                <a:solidFill>
                  <a:schemeClr val="dk1"/>
                </a:solidFill>
                <a:latin typeface="Verdana"/>
                <a:ea typeface="Verdana"/>
                <a:cs typeface="Verdana"/>
                <a:sym typeface="Verdana"/>
              </a:rPr>
              <a:t>All components including monitor</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Laptops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Portable and much smaller</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Ultrabooks – laptop and tablet in one</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Gaming – high end graphics</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Tablets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Mini tablet</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Smartphone</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Most popular device – handheld computer</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Extend the capabilities of cell phones</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Wearables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Contain embedded computers</a:t>
            </a:r>
            <a:endParaRPr/>
          </a:p>
          <a:p>
            <a:pPr marL="868680" marR="0" lvl="2" indent="0" algn="l" rtl="0">
              <a:spcBef>
                <a:spcPts val="280"/>
              </a:spcBef>
              <a:spcAft>
                <a:spcPts val="0"/>
              </a:spcAft>
              <a:buClr>
                <a:srgbClr val="324968"/>
              </a:buClr>
              <a:buSzPct val="110000"/>
              <a:buFont typeface="Noto Sans Symbols"/>
              <a:buNone/>
            </a:pPr>
            <a:endParaRPr sz="2000" b="0" i="0" u="none" strike="noStrike" cap="none">
              <a:solidFill>
                <a:schemeClr val="dk1"/>
              </a:solidFill>
              <a:latin typeface="Verdana"/>
              <a:ea typeface="Verdana"/>
              <a:cs typeface="Verdana"/>
              <a:sym typeface="Verdana"/>
            </a:endParaRPr>
          </a:p>
        </p:txBody>
      </p:sp>
      <p:pic>
        <p:nvPicPr>
          <p:cNvPr id="124" name="Google Shape;124;p4" descr="Graphic of an AppleWatch wearable device. "/>
          <p:cNvPicPr preferRelativeResize="0"/>
          <p:nvPr/>
        </p:nvPicPr>
        <p:blipFill rotWithShape="1">
          <a:blip r:embed="rId3">
            <a:alphaModFix/>
          </a:blip>
          <a:srcRect/>
          <a:stretch/>
        </p:blipFill>
        <p:spPr>
          <a:xfrm>
            <a:off x="10730040" y="5367642"/>
            <a:ext cx="1279900" cy="108986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Components</a:t>
            </a:r>
            <a:endParaRPr/>
          </a:p>
        </p:txBody>
      </p:sp>
      <p:sp>
        <p:nvSpPr>
          <p:cNvPr id="131" name="Google Shape;131;p5"/>
          <p:cNvSpPr txBox="1">
            <a:spLocks noGrp="1"/>
          </p:cNvSpPr>
          <p:nvPr>
            <p:ph type="body" idx="1"/>
          </p:nvPr>
        </p:nvSpPr>
        <p:spPr>
          <a:xfrm>
            <a:off x="1506908" y="1655531"/>
            <a:ext cx="3184362"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US" sz="2400"/>
              <a:t>Although all devices come in many shapes and sizes they have similarities</a:t>
            </a:r>
            <a:r>
              <a:rPr lang="en-US" sz="2000"/>
              <a:t> such as</a:t>
            </a:r>
            <a:endParaRPr/>
          </a:p>
          <a:p>
            <a:pPr marL="742950" lvl="1" indent="-285750" algn="l" rtl="0">
              <a:spcBef>
                <a:spcPts val="400"/>
              </a:spcBef>
              <a:spcAft>
                <a:spcPts val="0"/>
              </a:spcAft>
              <a:buSzPts val="2200"/>
              <a:buChar char="⚫"/>
            </a:pPr>
            <a:r>
              <a:rPr lang="en-US" sz="2000"/>
              <a:t>System boards</a:t>
            </a:r>
            <a:endParaRPr/>
          </a:p>
          <a:p>
            <a:pPr marL="742950" lvl="1" indent="-285750" algn="l" rtl="0">
              <a:spcBef>
                <a:spcPts val="400"/>
              </a:spcBef>
              <a:spcAft>
                <a:spcPts val="0"/>
              </a:spcAft>
              <a:buSzPts val="2200"/>
              <a:buChar char="⚫"/>
            </a:pPr>
            <a:r>
              <a:rPr lang="en-US" sz="2000"/>
              <a:t>Microprocessors</a:t>
            </a:r>
            <a:endParaRPr/>
          </a:p>
          <a:p>
            <a:pPr marL="742950" lvl="1" indent="-285750" algn="l" rtl="0">
              <a:spcBef>
                <a:spcPts val="400"/>
              </a:spcBef>
              <a:spcAft>
                <a:spcPts val="0"/>
              </a:spcAft>
              <a:buSzPts val="2200"/>
              <a:buChar char="⚫"/>
            </a:pPr>
            <a:r>
              <a:rPr lang="en-US" sz="2000"/>
              <a:t>Memory</a:t>
            </a:r>
            <a:endParaRPr/>
          </a:p>
        </p:txBody>
      </p:sp>
      <p:pic>
        <p:nvPicPr>
          <p:cNvPr id="132" name="Google Shape;132;p5" descr="Graphic of a desktop computer system unit with internal components displayed. "/>
          <p:cNvPicPr preferRelativeResize="0"/>
          <p:nvPr/>
        </p:nvPicPr>
        <p:blipFill rotWithShape="1">
          <a:blip r:embed="rId3">
            <a:alphaModFix/>
          </a:blip>
          <a:srcRect/>
          <a:stretch/>
        </p:blipFill>
        <p:spPr>
          <a:xfrm>
            <a:off x="6654801" y="1611374"/>
            <a:ext cx="4915600" cy="4790084"/>
          </a:xfrm>
          <a:prstGeom prst="rect">
            <a:avLst/>
          </a:prstGeom>
          <a:noFill/>
          <a:ln>
            <a:noFill/>
          </a:ln>
        </p:spPr>
      </p:pic>
      <p:sp>
        <p:nvSpPr>
          <p:cNvPr id="133" name="Google Shape;133;p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System Board</a:t>
            </a:r>
            <a:endParaRPr/>
          </a:p>
        </p:txBody>
      </p:sp>
      <p:sp>
        <p:nvSpPr>
          <p:cNvPr id="140" name="Google Shape;140;p6"/>
          <p:cNvSpPr txBox="1">
            <a:spLocks noGrp="1"/>
          </p:cNvSpPr>
          <p:nvPr>
            <p:ph type="body" idx="1"/>
          </p:nvPr>
        </p:nvSpPr>
        <p:spPr>
          <a:xfrm>
            <a:off x="531286" y="1477993"/>
            <a:ext cx="7603422" cy="2015706"/>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sz="2400"/>
              <a:t>System board or main board or motherboard controls communication for the entire computer system</a:t>
            </a:r>
            <a:endParaRPr/>
          </a:p>
          <a:p>
            <a:pPr marL="274320" lvl="0" indent="-274320" algn="l" rtl="0">
              <a:spcBef>
                <a:spcPts val="408"/>
              </a:spcBef>
              <a:spcAft>
                <a:spcPts val="0"/>
              </a:spcAft>
              <a:buSzPct val="110000"/>
              <a:buChar char="⚫"/>
            </a:pPr>
            <a:r>
              <a:rPr lang="en-US" sz="2400"/>
              <a:t>All components and devices connect to the system board</a:t>
            </a:r>
            <a:endParaRPr/>
          </a:p>
          <a:p>
            <a:pPr marL="274320" lvl="0" indent="-274320" algn="l" rtl="0">
              <a:spcBef>
                <a:spcPts val="408"/>
              </a:spcBef>
              <a:spcAft>
                <a:spcPts val="0"/>
              </a:spcAft>
              <a:buSzPct val="110000"/>
              <a:buChar char="⚫"/>
            </a:pPr>
            <a:r>
              <a:rPr lang="en-US" sz="2400"/>
              <a:t>Data path and traffic monitor</a:t>
            </a:r>
            <a:endParaRPr/>
          </a:p>
          <a:p>
            <a:pPr marL="742950" lvl="1" indent="-285750" algn="l" rtl="0">
              <a:spcBef>
                <a:spcPts val="340"/>
              </a:spcBef>
              <a:spcAft>
                <a:spcPts val="0"/>
              </a:spcAft>
              <a:buSzPct val="110000"/>
              <a:buChar char="⚫"/>
            </a:pPr>
            <a:r>
              <a:rPr lang="en-US" sz="2000"/>
              <a:t>Allows various components to communication efficiently with one another</a:t>
            </a:r>
            <a:endParaRPr/>
          </a:p>
        </p:txBody>
      </p:sp>
      <p:pic>
        <p:nvPicPr>
          <p:cNvPr id="141" name="Google Shape;141;p6" descr="Grahpic of a system board from a desktop computer,"/>
          <p:cNvPicPr preferRelativeResize="0"/>
          <p:nvPr/>
        </p:nvPicPr>
        <p:blipFill rotWithShape="1">
          <a:blip r:embed="rId3">
            <a:alphaModFix/>
          </a:blip>
          <a:srcRect/>
          <a:stretch/>
        </p:blipFill>
        <p:spPr>
          <a:xfrm>
            <a:off x="8198830" y="1477993"/>
            <a:ext cx="3809140" cy="2186767"/>
          </a:xfrm>
          <a:prstGeom prst="rect">
            <a:avLst/>
          </a:prstGeom>
          <a:noFill/>
          <a:ln>
            <a:noFill/>
          </a:ln>
        </p:spPr>
      </p:pic>
      <p:sp>
        <p:nvSpPr>
          <p:cNvPr id="142" name="Google Shape;142;p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43" name="Google Shape;143;p6"/>
          <p:cNvSpPr txBox="1"/>
          <p:nvPr/>
        </p:nvSpPr>
        <p:spPr>
          <a:xfrm>
            <a:off x="608925" y="3878211"/>
            <a:ext cx="5441380" cy="256204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spcBef>
                <a:spcPts val="0"/>
              </a:spcBef>
              <a:spcAft>
                <a:spcPts val="0"/>
              </a:spcAft>
              <a:buClr>
                <a:srgbClr val="324968"/>
              </a:buClr>
              <a:buSzPct val="110000"/>
              <a:buFont typeface="Noto Sans Symbols"/>
              <a:buNone/>
            </a:pPr>
            <a:r>
              <a:rPr lang="en-US" sz="2800" b="0">
                <a:solidFill>
                  <a:schemeClr val="dk1"/>
                </a:solidFill>
                <a:latin typeface="Verdana"/>
                <a:ea typeface="Verdana"/>
                <a:cs typeface="Verdana"/>
                <a:sym typeface="Verdana"/>
              </a:rPr>
              <a:t>The system board contains a variety of electronic components </a:t>
            </a:r>
            <a:endParaRPr/>
          </a:p>
          <a:p>
            <a:pPr marL="274320" marR="0" lvl="0" indent="-274320" algn="l" rtl="0">
              <a:spcBef>
                <a:spcPts val="364"/>
              </a:spcBef>
              <a:spcAft>
                <a:spcPts val="0"/>
              </a:spcAft>
              <a:buClr>
                <a:srgbClr val="324968"/>
              </a:buClr>
              <a:buSzPct val="110000"/>
              <a:buFont typeface="Noto Sans Symbols"/>
              <a:buChar char="⚫"/>
            </a:pPr>
            <a:r>
              <a:rPr lang="en-US" sz="2600" b="0">
                <a:solidFill>
                  <a:schemeClr val="dk1"/>
                </a:solidFill>
                <a:latin typeface="Verdana"/>
                <a:ea typeface="Verdana"/>
                <a:cs typeface="Verdana"/>
                <a:sym typeface="Verdana"/>
              </a:rPr>
              <a:t>Sockets – the connection</a:t>
            </a:r>
            <a:br>
              <a:rPr lang="en-US" sz="2600" b="0">
                <a:solidFill>
                  <a:schemeClr val="dk1"/>
                </a:solidFill>
                <a:latin typeface="Verdana"/>
                <a:ea typeface="Verdana"/>
                <a:cs typeface="Verdana"/>
                <a:sym typeface="Verdana"/>
              </a:rPr>
            </a:br>
            <a:r>
              <a:rPr lang="en-US" sz="2600" b="0">
                <a:solidFill>
                  <a:schemeClr val="dk1"/>
                </a:solidFill>
                <a:latin typeface="Verdana"/>
                <a:ea typeface="Verdana"/>
                <a:cs typeface="Verdana"/>
                <a:sym typeface="Verdana"/>
              </a:rPr>
              <a:t>point for chips</a:t>
            </a:r>
            <a:endParaRPr/>
          </a:p>
          <a:p>
            <a:pPr marL="274320" marR="0" lvl="0" indent="-274320" algn="l" rtl="0">
              <a:spcBef>
                <a:spcPts val="364"/>
              </a:spcBef>
              <a:spcAft>
                <a:spcPts val="0"/>
              </a:spcAft>
              <a:buClr>
                <a:srgbClr val="324968"/>
              </a:buClr>
              <a:buSzPct val="110000"/>
              <a:buFont typeface="Noto Sans Symbols"/>
              <a:buChar char="⚫"/>
            </a:pPr>
            <a:r>
              <a:rPr lang="en-US" sz="2600" b="0">
                <a:solidFill>
                  <a:schemeClr val="dk1"/>
                </a:solidFill>
                <a:latin typeface="Verdana"/>
                <a:ea typeface="Verdana"/>
                <a:cs typeface="Verdana"/>
                <a:sym typeface="Verdana"/>
              </a:rPr>
              <a:t>Chips</a:t>
            </a:r>
            <a:endParaRPr/>
          </a:p>
          <a:p>
            <a:pPr marL="742950" marR="0" lvl="1" indent="-285750" algn="l" rtl="0">
              <a:spcBef>
                <a:spcPts val="308"/>
              </a:spcBef>
              <a:spcAft>
                <a:spcPts val="0"/>
              </a:spcAft>
              <a:buClr>
                <a:srgbClr val="324968"/>
              </a:buClr>
              <a:buSzPct val="110000"/>
              <a:buFont typeface="Noto Sans Symbols"/>
              <a:buChar char="⚫"/>
            </a:pPr>
            <a:r>
              <a:rPr lang="en-US" sz="2200" b="0" i="0" u="none" strike="noStrike" cap="none">
                <a:solidFill>
                  <a:schemeClr val="dk1"/>
                </a:solidFill>
                <a:latin typeface="Verdana"/>
                <a:ea typeface="Verdana"/>
                <a:cs typeface="Verdana"/>
                <a:sym typeface="Verdana"/>
              </a:rPr>
              <a:t>Tiny circuit boards etched onto squares of silicon</a:t>
            </a:r>
            <a:endParaRPr/>
          </a:p>
          <a:p>
            <a:pPr marL="742950" marR="0" lvl="1" indent="-285750" algn="l" rtl="0">
              <a:spcBef>
                <a:spcPts val="308"/>
              </a:spcBef>
              <a:spcAft>
                <a:spcPts val="0"/>
              </a:spcAft>
              <a:buClr>
                <a:srgbClr val="324968"/>
              </a:buClr>
              <a:buSzPct val="110000"/>
              <a:buFont typeface="Noto Sans Symbols"/>
              <a:buChar char="⚫"/>
            </a:pPr>
            <a:r>
              <a:rPr lang="en-US" sz="2200" b="0" i="0" u="none" strike="noStrike" cap="none">
                <a:solidFill>
                  <a:schemeClr val="dk1"/>
                </a:solidFill>
                <a:latin typeface="Verdana"/>
                <a:ea typeface="Verdana"/>
                <a:cs typeface="Verdana"/>
                <a:sym typeface="Verdana"/>
              </a:rPr>
              <a:t>Also called silicon chip, semiconductor, or integrated circuit</a:t>
            </a:r>
            <a:endParaRPr/>
          </a:p>
          <a:p>
            <a:pPr marL="742950" marR="0" lvl="1" indent="-285750" algn="l" rtl="0">
              <a:spcBef>
                <a:spcPts val="308"/>
              </a:spcBef>
              <a:spcAft>
                <a:spcPts val="0"/>
              </a:spcAft>
              <a:buClr>
                <a:srgbClr val="324968"/>
              </a:buClr>
              <a:buSzPct val="110000"/>
              <a:buFont typeface="Noto Sans Symbols"/>
              <a:buChar char="⚫"/>
            </a:pPr>
            <a:r>
              <a:rPr lang="en-US" sz="2200" b="0" i="0" u="none" strike="noStrike" cap="none">
                <a:solidFill>
                  <a:schemeClr val="dk1"/>
                </a:solidFill>
                <a:latin typeface="Verdana"/>
                <a:ea typeface="Verdana"/>
                <a:cs typeface="Verdana"/>
                <a:sym typeface="Verdana"/>
              </a:rPr>
              <a:t>Mounted on chip carriers</a:t>
            </a:r>
            <a:endParaRPr sz="2200" b="0" i="0" u="none" strike="noStrike" cap="none">
              <a:solidFill>
                <a:schemeClr val="dk1"/>
              </a:solidFill>
              <a:latin typeface="Verdana"/>
              <a:ea typeface="Verdana"/>
              <a:cs typeface="Verdana"/>
              <a:sym typeface="Verdana"/>
            </a:endParaRPr>
          </a:p>
        </p:txBody>
      </p:sp>
      <p:pic>
        <p:nvPicPr>
          <p:cNvPr id="144" name="Google Shape;144;p6" descr="Graphic displaying a chip. The chip is placed on a fingertip to simulate the actual size of a chip. "/>
          <p:cNvPicPr preferRelativeResize="0"/>
          <p:nvPr/>
        </p:nvPicPr>
        <p:blipFill rotWithShape="1">
          <a:blip r:embed="rId4">
            <a:alphaModFix/>
          </a:blip>
          <a:srcRect/>
          <a:stretch/>
        </p:blipFill>
        <p:spPr>
          <a:xfrm>
            <a:off x="6458246" y="3954033"/>
            <a:ext cx="1740584" cy="2451630"/>
          </a:xfrm>
          <a:prstGeom prst="rect">
            <a:avLst/>
          </a:prstGeom>
          <a:noFill/>
          <a:ln>
            <a:noFill/>
          </a:ln>
        </p:spPr>
      </p:pic>
      <p:pic>
        <p:nvPicPr>
          <p:cNvPr id="145" name="Google Shape;145;p6" descr="Graphic of a chip mounted on a chip carrier. "/>
          <p:cNvPicPr preferRelativeResize="0"/>
          <p:nvPr/>
        </p:nvPicPr>
        <p:blipFill rotWithShape="1">
          <a:blip r:embed="rId5">
            <a:alphaModFix/>
          </a:blip>
          <a:srcRect/>
          <a:stretch/>
        </p:blipFill>
        <p:spPr>
          <a:xfrm>
            <a:off x="8323374" y="3954033"/>
            <a:ext cx="3432744" cy="2450356"/>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a:spLocks noGrp="1"/>
          </p:cNvSpPr>
          <p:nvPr>
            <p:ph type="title"/>
          </p:nvPr>
        </p:nvSpPr>
        <p:spPr>
          <a:xfrm>
            <a:off x="263867" y="103517"/>
            <a:ext cx="5550337"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Slots and Bus Lines</a:t>
            </a:r>
            <a:endParaRPr/>
          </a:p>
        </p:txBody>
      </p:sp>
      <p:sp>
        <p:nvSpPr>
          <p:cNvPr id="152" name="Google Shape;152;p7"/>
          <p:cNvSpPr txBox="1">
            <a:spLocks noGrp="1"/>
          </p:cNvSpPr>
          <p:nvPr>
            <p:ph type="body" idx="1"/>
          </p:nvPr>
        </p:nvSpPr>
        <p:spPr>
          <a:xfrm>
            <a:off x="353482" y="1496547"/>
            <a:ext cx="5650504" cy="450743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080"/>
              <a:buNone/>
            </a:pPr>
            <a:r>
              <a:rPr lang="en-US"/>
              <a:t>Additional system board components:</a:t>
            </a:r>
            <a:r>
              <a:rPr lang="en-US" sz="2400"/>
              <a:t> </a:t>
            </a:r>
            <a:endParaRPr/>
          </a:p>
          <a:p>
            <a:pPr marL="274320" lvl="0" indent="-274320" algn="l" rtl="0">
              <a:spcBef>
                <a:spcPts val="480"/>
              </a:spcBef>
              <a:spcAft>
                <a:spcPts val="0"/>
              </a:spcAft>
              <a:buSzPts val="2640"/>
              <a:buChar char="⚫"/>
            </a:pPr>
            <a:r>
              <a:rPr lang="en-US" sz="2400"/>
              <a:t>Slots</a:t>
            </a:r>
            <a:endParaRPr/>
          </a:p>
          <a:p>
            <a:pPr marL="742950" lvl="1" indent="-285750" algn="l" rtl="0">
              <a:spcBef>
                <a:spcPts val="400"/>
              </a:spcBef>
              <a:spcAft>
                <a:spcPts val="0"/>
              </a:spcAft>
              <a:buSzPts val="2200"/>
              <a:buChar char="⚫"/>
            </a:pPr>
            <a:r>
              <a:rPr lang="en-US" sz="2000"/>
              <a:t>Provide a connection point for specialized cards or circuit boards</a:t>
            </a:r>
            <a:endParaRPr/>
          </a:p>
          <a:p>
            <a:pPr marL="742950" lvl="1" indent="-285750" algn="l" rtl="0">
              <a:spcBef>
                <a:spcPts val="400"/>
              </a:spcBef>
              <a:spcAft>
                <a:spcPts val="0"/>
              </a:spcAft>
              <a:buSzPts val="2200"/>
              <a:buChar char="⚫"/>
            </a:pPr>
            <a:r>
              <a:rPr lang="en-US" sz="2000"/>
              <a:t>Provide expansion capabilities for the computer</a:t>
            </a:r>
            <a:endParaRPr/>
          </a:p>
          <a:p>
            <a:pPr marL="274320" lvl="0" indent="-274320" algn="l" rtl="0">
              <a:spcBef>
                <a:spcPts val="480"/>
              </a:spcBef>
              <a:spcAft>
                <a:spcPts val="0"/>
              </a:spcAft>
              <a:buSzPts val="2640"/>
              <a:buChar char="⚫"/>
            </a:pPr>
            <a:r>
              <a:rPr lang="en-US" sz="2400"/>
              <a:t>Bus lines</a:t>
            </a:r>
            <a:endParaRPr/>
          </a:p>
          <a:p>
            <a:pPr marL="742950" lvl="1" indent="-285750" algn="l" rtl="0">
              <a:spcBef>
                <a:spcPts val="400"/>
              </a:spcBef>
              <a:spcAft>
                <a:spcPts val="0"/>
              </a:spcAft>
              <a:buSzPts val="2200"/>
              <a:buChar char="⚫"/>
            </a:pPr>
            <a:r>
              <a:rPr lang="en-US" sz="2000"/>
              <a:t>Connecting lines that provide pathways to support communication among electronic components</a:t>
            </a:r>
            <a:endParaRPr/>
          </a:p>
        </p:txBody>
      </p:sp>
      <p:sp>
        <p:nvSpPr>
          <p:cNvPr id="153" name="Google Shape;153;p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54" name="Google Shape;154;p7"/>
          <p:cNvSpPr txBox="1"/>
          <p:nvPr/>
        </p:nvSpPr>
        <p:spPr>
          <a:xfrm>
            <a:off x="6302121" y="280583"/>
            <a:ext cx="4644563"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dirty="0">
                <a:solidFill>
                  <a:schemeClr val="dk1"/>
                </a:solidFill>
                <a:latin typeface="Verdana"/>
                <a:ea typeface="Verdana"/>
                <a:cs typeface="Verdana"/>
                <a:sym typeface="Verdana"/>
              </a:rPr>
              <a:t>Microprocessor</a:t>
            </a:r>
            <a:endParaRPr sz="4000" b="1" cap="none" dirty="0">
              <a:solidFill>
                <a:schemeClr val="dk1"/>
              </a:solidFill>
              <a:latin typeface="Verdana"/>
              <a:ea typeface="Verdana"/>
              <a:cs typeface="Verdana"/>
              <a:sym typeface="Verdana"/>
            </a:endParaRPr>
          </a:p>
        </p:txBody>
      </p:sp>
      <p:sp>
        <p:nvSpPr>
          <p:cNvPr id="155" name="Google Shape;155;p7"/>
          <p:cNvSpPr txBox="1"/>
          <p:nvPr/>
        </p:nvSpPr>
        <p:spPr>
          <a:xfrm>
            <a:off x="6310749" y="1708974"/>
            <a:ext cx="5245535" cy="3847563"/>
          </a:xfrm>
          <a:prstGeom prst="rect">
            <a:avLst/>
          </a:prstGeom>
          <a:noFill/>
          <a:ln>
            <a:noFill/>
          </a:ln>
        </p:spPr>
        <p:txBody>
          <a:bodyPr spcFirstLastPara="1" wrap="square" lIns="91425" tIns="45700" rIns="91425" bIns="45700" anchor="t" anchorCtr="0">
            <a:normAutofit fontScale="77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dirty="0">
                <a:solidFill>
                  <a:schemeClr val="dk1"/>
                </a:solidFill>
                <a:latin typeface="Verdana"/>
                <a:ea typeface="Verdana"/>
                <a:cs typeface="Verdana"/>
                <a:sym typeface="Verdana"/>
              </a:rPr>
              <a:t>Central Processing Unit (CPU) or Processor</a:t>
            </a:r>
            <a:endParaRPr dirty="0"/>
          </a:p>
          <a:p>
            <a:pPr marL="742950" marR="0" lvl="1" indent="-285750" algn="l" rtl="0">
              <a:spcBef>
                <a:spcPts val="364"/>
              </a:spcBef>
              <a:spcAft>
                <a:spcPts val="0"/>
              </a:spcAft>
              <a:buClr>
                <a:srgbClr val="324968"/>
              </a:buClr>
              <a:buSzPct val="110000"/>
              <a:buFont typeface="Noto Sans Symbols"/>
              <a:buChar char="⚫"/>
            </a:pPr>
            <a:r>
              <a:rPr lang="en-US" sz="2600" b="0" i="0" u="none" strike="noStrike" cap="none" dirty="0">
                <a:solidFill>
                  <a:schemeClr val="dk1"/>
                </a:solidFill>
                <a:latin typeface="Verdana"/>
                <a:ea typeface="Verdana"/>
                <a:cs typeface="Verdana"/>
                <a:sym typeface="Verdana"/>
              </a:rPr>
              <a:t>Contained on a single chip call a Microprocessor</a:t>
            </a:r>
            <a:endParaRPr dirty="0"/>
          </a:p>
          <a:p>
            <a:pPr marL="742950" marR="0" lvl="1" indent="-285750" algn="l" rtl="0">
              <a:spcBef>
                <a:spcPts val="364"/>
              </a:spcBef>
              <a:spcAft>
                <a:spcPts val="0"/>
              </a:spcAft>
              <a:buClr>
                <a:srgbClr val="324968"/>
              </a:buClr>
              <a:buSzPct val="110000"/>
              <a:buFont typeface="Noto Sans Symbols"/>
              <a:buChar char="⚫"/>
            </a:pPr>
            <a:r>
              <a:rPr lang="en-US" sz="2600" b="0" i="0" u="none" strike="noStrike" cap="none" dirty="0">
                <a:solidFill>
                  <a:schemeClr val="dk1"/>
                </a:solidFill>
                <a:latin typeface="Verdana"/>
                <a:ea typeface="Verdana"/>
                <a:cs typeface="Verdana"/>
                <a:sym typeface="Verdana"/>
              </a:rPr>
              <a:t>Brains of the computer</a:t>
            </a:r>
            <a:endParaRPr dirty="0"/>
          </a:p>
          <a:p>
            <a:pPr marL="274320" marR="0" lvl="0" indent="-274320" algn="l" rtl="0">
              <a:spcBef>
                <a:spcPts val="392"/>
              </a:spcBef>
              <a:spcAft>
                <a:spcPts val="0"/>
              </a:spcAft>
              <a:buClr>
                <a:srgbClr val="324968"/>
              </a:buClr>
              <a:buSzPct val="110000"/>
              <a:buFont typeface="Noto Sans Symbols"/>
              <a:buChar char="⚫"/>
            </a:pPr>
            <a:r>
              <a:rPr lang="en-US" sz="2800" b="0" dirty="0">
                <a:solidFill>
                  <a:schemeClr val="dk1"/>
                </a:solidFill>
                <a:latin typeface="Verdana"/>
                <a:ea typeface="Verdana"/>
                <a:cs typeface="Verdana"/>
                <a:sym typeface="Verdana"/>
              </a:rPr>
              <a:t>Two Basic Components of the CPU</a:t>
            </a:r>
            <a:endParaRPr dirty="0"/>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Control unit</a:t>
            </a:r>
            <a:endParaRPr dirty="0"/>
          </a:p>
          <a:p>
            <a:pPr marL="1143000" marR="0" lvl="2" indent="-22860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Tells the computer system how to carry out a program’s instruction</a:t>
            </a:r>
            <a:endParaRPr dirty="0"/>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Arithmetic-logic unit (ALU)</a:t>
            </a:r>
            <a:endParaRPr dirty="0"/>
          </a:p>
          <a:p>
            <a:pPr marL="1143000" marR="0" lvl="2" indent="-22860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Performs arithmetic and logical operations</a:t>
            </a:r>
            <a:endParaRPr dirty="0"/>
          </a:p>
          <a:p>
            <a:pPr marL="274320" marR="0" lvl="0" indent="-137414" algn="l" rtl="0">
              <a:spcBef>
                <a:spcPts val="392"/>
              </a:spcBef>
              <a:spcAft>
                <a:spcPts val="0"/>
              </a:spcAft>
              <a:buClr>
                <a:srgbClr val="324968"/>
              </a:buClr>
              <a:buSzPct val="110000"/>
              <a:buFont typeface="Noto Sans Symbols"/>
              <a:buNone/>
            </a:pPr>
            <a:endParaRPr sz="2800" b="0" dirty="0">
              <a:solidFill>
                <a:schemeClr val="dk1"/>
              </a:solidFill>
              <a:latin typeface="Verdana"/>
              <a:ea typeface="Verdana"/>
              <a:cs typeface="Verdana"/>
              <a:sym typeface="Verdana"/>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0" y="417495"/>
            <a:ext cx="6473363"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Microprocessor Chips</a:t>
            </a:r>
            <a:endParaRPr/>
          </a:p>
        </p:txBody>
      </p:sp>
      <p:sp>
        <p:nvSpPr>
          <p:cNvPr id="162" name="Google Shape;162;p8"/>
          <p:cNvSpPr txBox="1">
            <a:spLocks noGrp="1"/>
          </p:cNvSpPr>
          <p:nvPr>
            <p:ph type="body" idx="1"/>
          </p:nvPr>
        </p:nvSpPr>
        <p:spPr>
          <a:xfrm>
            <a:off x="798705" y="1582813"/>
            <a:ext cx="5144895" cy="2654459"/>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a:t>Chip capacities are expressed in word size </a:t>
            </a:r>
            <a:endParaRPr/>
          </a:p>
          <a:p>
            <a:pPr marL="742950" lvl="1" indent="-285750" algn="l" rtl="0">
              <a:spcBef>
                <a:spcPts val="336"/>
              </a:spcBef>
              <a:spcAft>
                <a:spcPts val="0"/>
              </a:spcAft>
              <a:buSzPct val="110000"/>
              <a:buChar char="⚫"/>
            </a:pPr>
            <a:r>
              <a:rPr lang="en-US"/>
              <a:t>Word is the number of bits that can be processed at one time: 16, 32 or 64</a:t>
            </a:r>
            <a:endParaRPr/>
          </a:p>
          <a:p>
            <a:pPr marL="274320" lvl="0" indent="-274320" algn="l" rtl="0">
              <a:spcBef>
                <a:spcPts val="392"/>
              </a:spcBef>
              <a:spcAft>
                <a:spcPts val="0"/>
              </a:spcAft>
              <a:buSzPct val="110000"/>
              <a:buChar char="⚫"/>
            </a:pPr>
            <a:r>
              <a:rPr lang="en-US"/>
              <a:t>Clock Speed</a:t>
            </a:r>
            <a:endParaRPr/>
          </a:p>
          <a:p>
            <a:pPr marL="742950" lvl="1" indent="-285750" algn="l" rtl="0">
              <a:spcBef>
                <a:spcPts val="336"/>
              </a:spcBef>
              <a:spcAft>
                <a:spcPts val="0"/>
              </a:spcAft>
              <a:buSzPct val="110000"/>
              <a:buChar char="⚫"/>
            </a:pPr>
            <a:r>
              <a:rPr lang="en-US"/>
              <a:t>Processing speed or the number of times the CPU fetches and processes data or instructions in a second</a:t>
            </a:r>
            <a:endParaRPr/>
          </a:p>
        </p:txBody>
      </p:sp>
      <p:pic>
        <p:nvPicPr>
          <p:cNvPr id="163" name="Google Shape;163;p8" descr="X:\Graphics\Powerpoint\MH_DCM\MH_DCM-TEXTEDIT PROJECTS\O'LEARY_26e\Final files\chapt05\chapt00_labeled\ole63650_05_11.jpg"/>
          <p:cNvPicPr preferRelativeResize="0"/>
          <p:nvPr/>
        </p:nvPicPr>
        <p:blipFill rotWithShape="1">
          <a:blip r:embed="rId3">
            <a:alphaModFix/>
          </a:blip>
          <a:srcRect/>
          <a:stretch/>
        </p:blipFill>
        <p:spPr>
          <a:xfrm>
            <a:off x="830603" y="4301980"/>
            <a:ext cx="5081097" cy="2138277"/>
          </a:xfrm>
          <a:prstGeom prst="rect">
            <a:avLst/>
          </a:prstGeom>
          <a:noFill/>
          <a:ln>
            <a:noFill/>
          </a:ln>
        </p:spPr>
      </p:pic>
      <p:sp>
        <p:nvSpPr>
          <p:cNvPr id="164" name="Google Shape;164;p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5" name="Google Shape;165;p8"/>
          <p:cNvSpPr txBox="1"/>
          <p:nvPr/>
        </p:nvSpPr>
        <p:spPr>
          <a:xfrm>
            <a:off x="7170011" y="417495"/>
            <a:ext cx="4627310"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Multicore Chips</a:t>
            </a:r>
            <a:endParaRPr sz="4000" b="1" cap="none">
              <a:solidFill>
                <a:schemeClr val="dk1"/>
              </a:solidFill>
              <a:latin typeface="Verdana"/>
              <a:ea typeface="Verdana"/>
              <a:cs typeface="Verdana"/>
              <a:sym typeface="Verdana"/>
            </a:endParaRPr>
          </a:p>
        </p:txBody>
      </p:sp>
      <p:sp>
        <p:nvSpPr>
          <p:cNvPr id="166" name="Google Shape;166;p8"/>
          <p:cNvSpPr txBox="1"/>
          <p:nvPr/>
        </p:nvSpPr>
        <p:spPr>
          <a:xfrm>
            <a:off x="6259226" y="1606215"/>
            <a:ext cx="6291267" cy="2191109"/>
          </a:xfrm>
          <a:prstGeom prst="rect">
            <a:avLst/>
          </a:prstGeom>
          <a:noFill/>
          <a:ln>
            <a:noFill/>
          </a:ln>
        </p:spPr>
        <p:txBody>
          <a:bodyPr spcFirstLastPara="1" wrap="square" lIns="91425" tIns="45700" rIns="91425" bIns="45700" anchor="t" anchorCtr="0">
            <a:normAutofit fontScale="77500" lnSpcReduction="20000"/>
          </a:bodyPr>
          <a:lstStyle/>
          <a:p>
            <a:pPr marL="742950" marR="0" lvl="1" indent="-285750" algn="l" rtl="0">
              <a:spcBef>
                <a:spcPts val="0"/>
              </a:spcBef>
              <a:spcAft>
                <a:spcPts val="0"/>
              </a:spcAft>
              <a:buClr>
                <a:srgbClr val="324968"/>
              </a:buClr>
              <a:buSzPct val="110000"/>
              <a:buFont typeface="Noto Sans Symbols"/>
              <a:buChar char="⚫"/>
            </a:pPr>
            <a:r>
              <a:rPr lang="en-US" sz="2800" b="0" i="0" u="none" strike="noStrike" cap="none">
                <a:solidFill>
                  <a:schemeClr val="dk1"/>
                </a:solidFill>
                <a:latin typeface="Verdana"/>
                <a:ea typeface="Verdana"/>
                <a:cs typeface="Verdana"/>
                <a:sym typeface="Verdana"/>
              </a:rPr>
              <a:t>Multicore Processors</a:t>
            </a:r>
            <a:endParaRPr/>
          </a:p>
          <a:p>
            <a:pPr marL="1143000" marR="0" lvl="2" indent="-228600" algn="l" rtl="0">
              <a:spcBef>
                <a:spcPts val="31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Two or more separate and independent CPUs within a system unit</a:t>
            </a:r>
            <a:endParaRPr/>
          </a:p>
          <a:p>
            <a:pPr marL="1600200" marR="0" lvl="3" indent="-228600" algn="l" rtl="0">
              <a:spcBef>
                <a:spcPts val="279"/>
              </a:spcBef>
              <a:spcAft>
                <a:spcPts val="0"/>
              </a:spcAft>
              <a:buClr>
                <a:srgbClr val="324968"/>
              </a:buClr>
              <a:buSzPct val="109999"/>
              <a:buFont typeface="Noto Sans Symbols"/>
              <a:buChar char="⚫"/>
            </a:pPr>
            <a:r>
              <a:rPr lang="en-US" sz="1800" b="0" i="0" u="none" strike="noStrike" cap="none">
                <a:solidFill>
                  <a:schemeClr val="dk1"/>
                </a:solidFill>
                <a:latin typeface="Verdana"/>
                <a:ea typeface="Verdana"/>
                <a:cs typeface="Verdana"/>
                <a:sym typeface="Verdana"/>
              </a:rPr>
              <a:t>Quad-core supports 4 core processes</a:t>
            </a:r>
            <a:endParaRPr/>
          </a:p>
          <a:p>
            <a:pPr marL="742950" marR="0" lvl="1" indent="-285750" algn="l" rtl="0">
              <a:spcBef>
                <a:spcPts val="372"/>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Parallel Processing</a:t>
            </a:r>
            <a:endParaRPr/>
          </a:p>
          <a:p>
            <a:pPr marL="1143000" marR="0" lvl="2" indent="-228600" algn="l" rtl="0">
              <a:spcBef>
                <a:spcPts val="31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Computer’s ability to divided tasks into parts that can be distributed across each core</a:t>
            </a:r>
            <a:endParaRPr/>
          </a:p>
          <a:p>
            <a:pPr marL="1143000" marR="0" lvl="2" indent="-228600" algn="l" rtl="0">
              <a:spcBef>
                <a:spcPts val="31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Windows 8 and Mac OS X support parallel processing</a:t>
            </a:r>
            <a:endParaRPr sz="2000" b="0" i="0" u="none" strike="noStrike" cap="none">
              <a:solidFill>
                <a:schemeClr val="dk1"/>
              </a:solidFill>
              <a:latin typeface="Verdana"/>
              <a:ea typeface="Verdana"/>
              <a:cs typeface="Verdana"/>
              <a:sym typeface="Verdana"/>
            </a:endParaRPr>
          </a:p>
        </p:txBody>
      </p:sp>
      <p:pic>
        <p:nvPicPr>
          <p:cNvPr id="167" name="Google Shape;167;p8" descr="X:\Graphics\Powerpoint\MH_DCM\MH_DCM-TEXTEDIT PROJECTS\O'LEARY_26e\Final files\chapt05\chapt00_labeled\ole63650_05_12.jpg"/>
          <p:cNvPicPr preferRelativeResize="0"/>
          <p:nvPr/>
        </p:nvPicPr>
        <p:blipFill rotWithShape="1">
          <a:blip r:embed="rId4">
            <a:alphaModFix/>
          </a:blip>
          <a:srcRect/>
          <a:stretch/>
        </p:blipFill>
        <p:spPr>
          <a:xfrm>
            <a:off x="7694885" y="4301980"/>
            <a:ext cx="3577561" cy="1887046"/>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Specialty Processors </a:t>
            </a:r>
            <a:endParaRPr/>
          </a:p>
        </p:txBody>
      </p:sp>
      <p:sp>
        <p:nvSpPr>
          <p:cNvPr id="174" name="Google Shape;174;p9"/>
          <p:cNvSpPr txBox="1">
            <a:spLocks noGrp="1"/>
          </p:cNvSpPr>
          <p:nvPr>
            <p:ph type="body" idx="1"/>
          </p:nvPr>
        </p:nvSpPr>
        <p:spPr>
          <a:xfrm>
            <a:off x="1506071" y="17526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Coprocessors</a:t>
            </a:r>
            <a:endParaRPr/>
          </a:p>
          <a:p>
            <a:pPr marL="742950" lvl="1" indent="-285750" algn="l" rtl="0">
              <a:spcBef>
                <a:spcPts val="480"/>
              </a:spcBef>
              <a:spcAft>
                <a:spcPts val="0"/>
              </a:spcAft>
              <a:buSzPts val="2640"/>
              <a:buChar char="⚫"/>
            </a:pPr>
            <a:r>
              <a:rPr lang="en-US" sz="2400"/>
              <a:t>Designed to improve specific computing operations</a:t>
            </a:r>
            <a:endParaRPr/>
          </a:p>
          <a:p>
            <a:pPr marL="742950" lvl="1" indent="-285750" algn="l" rtl="0">
              <a:spcBef>
                <a:spcPts val="480"/>
              </a:spcBef>
              <a:spcAft>
                <a:spcPts val="0"/>
              </a:spcAft>
              <a:buSzPts val="2640"/>
              <a:buChar char="⚫"/>
            </a:pPr>
            <a:r>
              <a:rPr lang="en-US"/>
              <a:t>Graphics Processing Unit (GPU) / Graphics </a:t>
            </a:r>
            <a:r>
              <a:rPr lang="en-US" sz="2400"/>
              <a:t>coprocessors</a:t>
            </a:r>
            <a:endParaRPr/>
          </a:p>
          <a:p>
            <a:pPr marL="742950" lvl="1" indent="-285750" algn="l" rtl="0">
              <a:spcBef>
                <a:spcPts val="480"/>
              </a:spcBef>
              <a:spcAft>
                <a:spcPts val="0"/>
              </a:spcAft>
              <a:buSzPts val="2640"/>
              <a:buChar char="⚫"/>
            </a:pPr>
            <a:r>
              <a:rPr lang="en-US"/>
              <a:t>Designed to handle a variety of specialized tasks</a:t>
            </a:r>
            <a:endParaRPr/>
          </a:p>
          <a:p>
            <a:pPr marL="1143000" lvl="2" indent="-228600" algn="l" rtl="0">
              <a:spcBef>
                <a:spcPts val="400"/>
              </a:spcBef>
              <a:spcAft>
                <a:spcPts val="0"/>
              </a:spcAft>
              <a:buSzPts val="2200"/>
              <a:buChar char="⚫"/>
            </a:pPr>
            <a:r>
              <a:rPr lang="en-US"/>
              <a:t>3D images</a:t>
            </a:r>
            <a:endParaRPr/>
          </a:p>
          <a:p>
            <a:pPr marL="1143000" lvl="2" indent="-228600" algn="l" rtl="0">
              <a:spcBef>
                <a:spcPts val="400"/>
              </a:spcBef>
              <a:spcAft>
                <a:spcPts val="0"/>
              </a:spcAft>
              <a:buSzPts val="2200"/>
              <a:buChar char="⚫"/>
            </a:pPr>
            <a:r>
              <a:rPr lang="en-US"/>
              <a:t>Encrypting data</a:t>
            </a:r>
            <a:endParaRPr/>
          </a:p>
          <a:p>
            <a:pPr marL="1143000" lvl="2" indent="-228600" algn="l" rtl="0">
              <a:spcBef>
                <a:spcPts val="400"/>
              </a:spcBef>
              <a:spcAft>
                <a:spcPts val="0"/>
              </a:spcAft>
              <a:buSzPts val="2200"/>
              <a:buChar char="⚫"/>
            </a:pPr>
            <a:r>
              <a:rPr lang="en-US"/>
              <a:t>Standard features in gaming computers</a:t>
            </a:r>
            <a:endParaRPr/>
          </a:p>
        </p:txBody>
      </p:sp>
      <p:sp>
        <p:nvSpPr>
          <p:cNvPr id="175" name="Google Shape;175;p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Memory</a:t>
            </a:r>
            <a:endParaRPr/>
          </a:p>
        </p:txBody>
      </p:sp>
      <p:sp>
        <p:nvSpPr>
          <p:cNvPr id="182" name="Google Shape;182;p10"/>
          <p:cNvSpPr txBox="1">
            <a:spLocks noGrp="1"/>
          </p:cNvSpPr>
          <p:nvPr>
            <p:ph type="body" idx="1"/>
          </p:nvPr>
        </p:nvSpPr>
        <p:spPr>
          <a:xfrm>
            <a:off x="1503559" y="1676400"/>
            <a:ext cx="9508175" cy="4308938"/>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US"/>
              <a:t>Holding area for data, instructions, and information</a:t>
            </a:r>
            <a:endParaRPr/>
          </a:p>
          <a:p>
            <a:pPr marL="274320" lvl="0" indent="-274320" algn="l" rtl="0">
              <a:spcBef>
                <a:spcPts val="560"/>
              </a:spcBef>
              <a:spcAft>
                <a:spcPts val="0"/>
              </a:spcAft>
              <a:buSzPts val="3080"/>
              <a:buChar char="⚫"/>
            </a:pPr>
            <a:r>
              <a:rPr lang="en-US"/>
              <a:t>Contained on chips connected to the system board </a:t>
            </a:r>
            <a:endParaRPr/>
          </a:p>
          <a:p>
            <a:pPr marL="274320" lvl="0" indent="-274320" algn="l" rtl="0">
              <a:spcBef>
                <a:spcPts val="560"/>
              </a:spcBef>
              <a:spcAft>
                <a:spcPts val="0"/>
              </a:spcAft>
              <a:buSzPts val="3080"/>
              <a:buChar char="⚫"/>
            </a:pPr>
            <a:r>
              <a:rPr lang="en-US"/>
              <a:t>Three well-known types of memory chips:</a:t>
            </a:r>
            <a:endParaRPr/>
          </a:p>
          <a:p>
            <a:pPr marL="742950" lvl="1" indent="-285750" algn="l" rtl="0">
              <a:spcBef>
                <a:spcPts val="480"/>
              </a:spcBef>
              <a:spcAft>
                <a:spcPts val="0"/>
              </a:spcAft>
              <a:buSzPts val="2640"/>
              <a:buChar char="⚫"/>
            </a:pPr>
            <a:r>
              <a:rPr lang="en-US"/>
              <a:t>RAM  </a:t>
            </a:r>
            <a:endParaRPr/>
          </a:p>
          <a:p>
            <a:pPr marL="1143000" lvl="2" indent="-228600" algn="l" rtl="0">
              <a:spcBef>
                <a:spcPts val="400"/>
              </a:spcBef>
              <a:spcAft>
                <a:spcPts val="0"/>
              </a:spcAft>
              <a:buSzPts val="2200"/>
              <a:buChar char="⚫"/>
            </a:pPr>
            <a:r>
              <a:rPr lang="en-US"/>
              <a:t>Random Access Memory</a:t>
            </a:r>
            <a:endParaRPr/>
          </a:p>
          <a:p>
            <a:pPr marL="742950" lvl="1" indent="-285750" algn="l" rtl="0">
              <a:spcBef>
                <a:spcPts val="480"/>
              </a:spcBef>
              <a:spcAft>
                <a:spcPts val="0"/>
              </a:spcAft>
              <a:buSzPts val="2640"/>
              <a:buChar char="⚫"/>
            </a:pPr>
            <a:r>
              <a:rPr lang="en-US"/>
              <a:t>ROM </a:t>
            </a:r>
            <a:endParaRPr/>
          </a:p>
          <a:p>
            <a:pPr marL="1143000" lvl="2" indent="-228600" algn="l" rtl="0">
              <a:spcBef>
                <a:spcPts val="400"/>
              </a:spcBef>
              <a:spcAft>
                <a:spcPts val="0"/>
              </a:spcAft>
              <a:buSzPts val="2200"/>
              <a:buChar char="⚫"/>
            </a:pPr>
            <a:r>
              <a:rPr lang="en-US"/>
              <a:t>Read Only Memory</a:t>
            </a:r>
            <a:endParaRPr/>
          </a:p>
          <a:p>
            <a:pPr marL="742950" lvl="1" indent="-285750" algn="l" rtl="0">
              <a:spcBef>
                <a:spcPts val="480"/>
              </a:spcBef>
              <a:spcAft>
                <a:spcPts val="0"/>
              </a:spcAft>
              <a:buSzPts val="2640"/>
              <a:buChar char="⚫"/>
            </a:pPr>
            <a:r>
              <a:rPr lang="en-US"/>
              <a:t>Flash Memory </a:t>
            </a:r>
            <a:endParaRPr/>
          </a:p>
        </p:txBody>
      </p:sp>
      <p:sp>
        <p:nvSpPr>
          <p:cNvPr id="183" name="Google Shape;183;p1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RAM</a:t>
            </a:r>
            <a:endParaRPr/>
          </a:p>
        </p:txBody>
      </p:sp>
      <p:sp>
        <p:nvSpPr>
          <p:cNvPr id="190" name="Google Shape;190;p11"/>
          <p:cNvSpPr txBox="1">
            <a:spLocks noGrp="1"/>
          </p:cNvSpPr>
          <p:nvPr>
            <p:ph type="body" idx="1"/>
          </p:nvPr>
        </p:nvSpPr>
        <p:spPr>
          <a:xfrm>
            <a:off x="427771" y="1838069"/>
            <a:ext cx="5765996" cy="2518271"/>
          </a:xfrm>
          <a:prstGeom prst="rect">
            <a:avLst/>
          </a:prstGeom>
          <a:noFill/>
          <a:ln>
            <a:noFill/>
          </a:ln>
        </p:spPr>
        <p:txBody>
          <a:bodyPr spcFirstLastPara="1" wrap="square" lIns="91425" tIns="45700" rIns="91425" bIns="45700" anchor="t" anchorCtr="0">
            <a:normAutofit fontScale="70000" lnSpcReduction="20000"/>
          </a:bodyPr>
          <a:lstStyle/>
          <a:p>
            <a:pPr marL="274320" lvl="0" indent="-274320" algn="l" rtl="0">
              <a:spcBef>
                <a:spcPts val="0"/>
              </a:spcBef>
              <a:spcAft>
                <a:spcPts val="0"/>
              </a:spcAft>
              <a:buSzPct val="110000"/>
              <a:buChar char="⚫"/>
            </a:pPr>
            <a:r>
              <a:rPr lang="en-US" sz="2600"/>
              <a:t>Random Access Memory (RAM) chips hold programs and data that the CPU is presently processing</a:t>
            </a:r>
            <a:endParaRPr/>
          </a:p>
          <a:p>
            <a:pPr marL="742950" lvl="1" indent="-285750" algn="l" rtl="0">
              <a:spcBef>
                <a:spcPts val="336"/>
              </a:spcBef>
              <a:spcAft>
                <a:spcPts val="0"/>
              </a:spcAft>
              <a:buSzPct val="110000"/>
              <a:buChar char="⚫"/>
            </a:pPr>
            <a:r>
              <a:rPr lang="en-US"/>
              <a:t>Volatile or temporary – contents are lost when computer is powered off</a:t>
            </a:r>
            <a:endParaRPr/>
          </a:p>
          <a:p>
            <a:pPr marL="274320" lvl="0" indent="-274320" algn="l" rtl="0">
              <a:spcBef>
                <a:spcPts val="364"/>
              </a:spcBef>
              <a:spcAft>
                <a:spcPts val="0"/>
              </a:spcAft>
              <a:buSzPct val="110000"/>
              <a:buChar char="⚫"/>
            </a:pPr>
            <a:r>
              <a:rPr lang="en-US" sz="2600"/>
              <a:t>Cache memory – temporary, high-speed holding area between the memory and CPU</a:t>
            </a:r>
            <a:endParaRPr/>
          </a:p>
          <a:p>
            <a:pPr marL="742950" lvl="1" indent="-285750" algn="l" rtl="0">
              <a:spcBef>
                <a:spcPts val="336"/>
              </a:spcBef>
              <a:spcAft>
                <a:spcPts val="0"/>
              </a:spcAft>
              <a:buSzPct val="110000"/>
              <a:buChar char="⚫"/>
            </a:pPr>
            <a:r>
              <a:rPr lang="en-US"/>
              <a:t>Additional RAM can be added using an expansion module called a DIMM (Dual in-line memory module)</a:t>
            </a:r>
            <a:endParaRPr/>
          </a:p>
        </p:txBody>
      </p:sp>
      <p:pic>
        <p:nvPicPr>
          <p:cNvPr id="191" name="Google Shape;191;p11" descr="Graphic of a dual in-line memory module expansion card. "/>
          <p:cNvPicPr preferRelativeResize="0"/>
          <p:nvPr/>
        </p:nvPicPr>
        <p:blipFill rotWithShape="1">
          <a:blip r:embed="rId3">
            <a:alphaModFix/>
          </a:blip>
          <a:srcRect/>
          <a:stretch/>
        </p:blipFill>
        <p:spPr>
          <a:xfrm>
            <a:off x="1338356" y="4356340"/>
            <a:ext cx="4340614" cy="2371920"/>
          </a:xfrm>
          <a:prstGeom prst="rect">
            <a:avLst/>
          </a:prstGeom>
          <a:noFill/>
          <a:ln>
            <a:noFill/>
          </a:ln>
        </p:spPr>
      </p:pic>
      <p:sp>
        <p:nvSpPr>
          <p:cNvPr id="192" name="Google Shape;192;p1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93" name="Google Shape;193;p11"/>
          <p:cNvSpPr txBox="1"/>
          <p:nvPr/>
        </p:nvSpPr>
        <p:spPr>
          <a:xfrm>
            <a:off x="6896392" y="1838069"/>
            <a:ext cx="4852786" cy="1138044"/>
          </a:xfrm>
          <a:prstGeom prst="rect">
            <a:avLst/>
          </a:prstGeom>
          <a:noFill/>
          <a:ln>
            <a:noFill/>
          </a:ln>
        </p:spPr>
        <p:txBody>
          <a:bodyPr spcFirstLastPara="1" wrap="square" lIns="91425" tIns="45700" rIns="91425" bIns="45700" anchor="t" anchorCtr="0">
            <a:normAutofit fontScale="550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Virtual Memory</a:t>
            </a:r>
            <a:endParaRPr/>
          </a:p>
          <a:p>
            <a:pPr marL="742950" marR="0" lvl="1" indent="-285750" algn="l" rtl="0">
              <a:spcBef>
                <a:spcPts val="26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Dividing a program between memory and storage enabling the system to run very large programs</a:t>
            </a:r>
            <a:endParaRPr/>
          </a:p>
          <a:p>
            <a:pPr marL="274320" marR="0" lvl="0" indent="-274320" algn="l" rtl="0">
              <a:spcBef>
                <a:spcPts val="308"/>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Memory is expressed in bytes</a:t>
            </a:r>
            <a:endParaRPr sz="2800" b="0">
              <a:solidFill>
                <a:schemeClr val="dk1"/>
              </a:solidFill>
              <a:latin typeface="Verdana"/>
              <a:ea typeface="Verdana"/>
              <a:cs typeface="Verdana"/>
              <a:sym typeface="Verdana"/>
            </a:endParaRPr>
          </a:p>
        </p:txBody>
      </p:sp>
      <p:pic>
        <p:nvPicPr>
          <p:cNvPr id="194" name="Google Shape;194;p11" descr="X:\Graphics\Powerpoint\MH_DCM\MH_DCM-TEXTEDIT PROJECTS\O'LEARY_26e\Final files\chapt05\chapt00_labeled\ole63650_05_14.jpg"/>
          <p:cNvPicPr preferRelativeResize="0"/>
          <p:nvPr/>
        </p:nvPicPr>
        <p:blipFill rotWithShape="1">
          <a:blip r:embed="rId4">
            <a:alphaModFix/>
          </a:blip>
          <a:srcRect/>
          <a:stretch/>
        </p:blipFill>
        <p:spPr>
          <a:xfrm>
            <a:off x="7399924" y="2834574"/>
            <a:ext cx="4244352" cy="2707726"/>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 </a:t>
            </a:r>
            <a:br>
              <a:rPr lang="en-US" dirty="0"/>
            </a:br>
            <a:r>
              <a:rPr lang="en-US" dirty="0"/>
              <a:t>Part 1 – Evolution of IT Hardware </a:t>
            </a:r>
            <a:endParaRPr dirty="0"/>
          </a:p>
        </p:txBody>
      </p:sp>
      <p:sp>
        <p:nvSpPr>
          <p:cNvPr id="112" name="Google Shape;112;p3"/>
          <p:cNvSpPr txBox="1">
            <a:spLocks noGrp="1"/>
          </p:cNvSpPr>
          <p:nvPr>
            <p:ph type="body" idx="1"/>
          </p:nvPr>
        </p:nvSpPr>
        <p:spPr>
          <a:xfrm>
            <a:off x="1506071" y="1905000"/>
            <a:ext cx="10076329" cy="4308938"/>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ct val="110000"/>
              <a:buFont typeface="Calibri"/>
              <a:buAutoNum type="arabicPeriod"/>
            </a:pPr>
            <a:r>
              <a:rPr lang="en-MY" dirty="0"/>
              <a:t>Explain the stage of IT Infrastructure</a:t>
            </a:r>
          </a:p>
          <a:p>
            <a:pPr marL="457200" lvl="0" indent="-457200" algn="l" rtl="0">
              <a:spcBef>
                <a:spcPts val="0"/>
              </a:spcBef>
              <a:spcAft>
                <a:spcPts val="0"/>
              </a:spcAft>
              <a:buSzPct val="110000"/>
              <a:buFont typeface="Calibri"/>
              <a:buAutoNum type="arabicPeriod"/>
            </a:pPr>
            <a:r>
              <a:rPr lang="en-MY" dirty="0"/>
              <a:t>Different type of computer hardware</a:t>
            </a:r>
          </a:p>
          <a:p>
            <a:pPr marL="457200" lvl="0" indent="-457200" algn="l" rtl="0">
              <a:spcBef>
                <a:spcPts val="0"/>
              </a:spcBef>
              <a:spcAft>
                <a:spcPts val="0"/>
              </a:spcAft>
              <a:buSzPct val="110000"/>
              <a:buFont typeface="Calibri"/>
              <a:buAutoNum type="arabicPeriod"/>
            </a:pPr>
            <a:endParaRPr dirty="0"/>
          </a:p>
        </p:txBody>
      </p:sp>
      <p:sp>
        <p:nvSpPr>
          <p:cNvPr id="113" name="Google Shape;113;p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2</a:t>
            </a:fld>
            <a:endParaRPr dirty="0">
              <a:solidFill>
                <a:srgbClr val="000000"/>
              </a:solidFill>
            </a:endParaRPr>
          </a:p>
        </p:txBody>
      </p:sp>
    </p:spTree>
    <p:extLst>
      <p:ext uri="{BB962C8B-B14F-4D97-AF65-F5344CB8AC3E}">
        <p14:creationId xmlns:p14="http://schemas.microsoft.com/office/powerpoint/2010/main" val="504462356"/>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ROM</a:t>
            </a:r>
            <a:endParaRPr/>
          </a:p>
        </p:txBody>
      </p:sp>
      <p:sp>
        <p:nvSpPr>
          <p:cNvPr id="201" name="Google Shape;201;p12"/>
          <p:cNvSpPr txBox="1">
            <a:spLocks noGrp="1"/>
          </p:cNvSpPr>
          <p:nvPr>
            <p:ph type="body" idx="1"/>
          </p:nvPr>
        </p:nvSpPr>
        <p:spPr>
          <a:xfrm>
            <a:off x="1506071" y="17526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Read-only memory (ROM)</a:t>
            </a:r>
            <a:endParaRPr/>
          </a:p>
          <a:p>
            <a:pPr marL="742950" lvl="1" indent="-285750" algn="l" rtl="0">
              <a:spcBef>
                <a:spcPts val="480"/>
              </a:spcBef>
              <a:spcAft>
                <a:spcPts val="0"/>
              </a:spcAft>
              <a:buSzPts val="2640"/>
              <a:buChar char="⚫"/>
            </a:pPr>
            <a:r>
              <a:rPr lang="en-US"/>
              <a:t>Information stored by the manufacturer</a:t>
            </a:r>
            <a:endParaRPr/>
          </a:p>
          <a:p>
            <a:pPr marL="742950" lvl="1" indent="-285750" algn="l" rtl="0">
              <a:spcBef>
                <a:spcPts val="480"/>
              </a:spcBef>
              <a:spcAft>
                <a:spcPts val="0"/>
              </a:spcAft>
              <a:buSzPts val="2640"/>
              <a:buChar char="⚫"/>
            </a:pPr>
            <a:r>
              <a:rPr lang="en-US"/>
              <a:t>Non-volatile and cannot be changed </a:t>
            </a:r>
            <a:endParaRPr/>
          </a:p>
          <a:p>
            <a:pPr marL="274320" lvl="0" indent="-274320" algn="l" rtl="0">
              <a:spcBef>
                <a:spcPts val="560"/>
              </a:spcBef>
              <a:spcAft>
                <a:spcPts val="0"/>
              </a:spcAft>
              <a:buSzPts val="3080"/>
              <a:buChar char="⚫"/>
            </a:pPr>
            <a:r>
              <a:rPr lang="en-US"/>
              <a:t>CPU can read, or retrieve data and programs in ROM but the computer cannot change ROM</a:t>
            </a:r>
            <a:endParaRPr/>
          </a:p>
          <a:p>
            <a:pPr marL="274320" lvl="0" indent="-274320" algn="l" rtl="0">
              <a:spcBef>
                <a:spcPts val="560"/>
              </a:spcBef>
              <a:spcAft>
                <a:spcPts val="0"/>
              </a:spcAft>
              <a:buSzPts val="3080"/>
              <a:buChar char="⚫"/>
            </a:pPr>
            <a:r>
              <a:rPr lang="en-US"/>
              <a:t>Contain special instructions</a:t>
            </a:r>
            <a:endParaRPr/>
          </a:p>
          <a:p>
            <a:pPr marL="742950" lvl="1" indent="-285750" algn="l" rtl="0">
              <a:spcBef>
                <a:spcPts val="480"/>
              </a:spcBef>
              <a:spcAft>
                <a:spcPts val="0"/>
              </a:spcAft>
              <a:buSzPts val="2640"/>
              <a:buChar char="⚫"/>
            </a:pPr>
            <a:r>
              <a:rPr lang="en-US"/>
              <a:t>Start the computer</a:t>
            </a:r>
            <a:endParaRPr/>
          </a:p>
          <a:p>
            <a:pPr marL="742950" lvl="1" indent="-285750" algn="l" rtl="0">
              <a:spcBef>
                <a:spcPts val="480"/>
              </a:spcBef>
              <a:spcAft>
                <a:spcPts val="0"/>
              </a:spcAft>
              <a:buSzPts val="2640"/>
              <a:buChar char="⚫"/>
            </a:pPr>
            <a:r>
              <a:rPr lang="en-US"/>
              <a:t>Access memory</a:t>
            </a:r>
            <a:endParaRPr/>
          </a:p>
          <a:p>
            <a:pPr marL="742950" lvl="1" indent="-285750" algn="l" rtl="0">
              <a:spcBef>
                <a:spcPts val="480"/>
              </a:spcBef>
              <a:spcAft>
                <a:spcPts val="0"/>
              </a:spcAft>
              <a:buSzPts val="2640"/>
              <a:buChar char="⚫"/>
            </a:pPr>
            <a:r>
              <a:rPr lang="en-US"/>
              <a:t>Handle keyboard input</a:t>
            </a:r>
            <a:endParaRPr/>
          </a:p>
        </p:txBody>
      </p:sp>
      <p:sp>
        <p:nvSpPr>
          <p:cNvPr id="202" name="Google Shape;202;p1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Flash Memory</a:t>
            </a:r>
            <a:endParaRPr/>
          </a:p>
        </p:txBody>
      </p:sp>
      <p:sp>
        <p:nvSpPr>
          <p:cNvPr id="209" name="Google Shape;209;p13"/>
          <p:cNvSpPr txBox="1">
            <a:spLocks noGrp="1"/>
          </p:cNvSpPr>
          <p:nvPr>
            <p:ph type="body" idx="1"/>
          </p:nvPr>
        </p:nvSpPr>
        <p:spPr>
          <a:xfrm>
            <a:off x="1506071" y="1812651"/>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Flash memory combines of the features of:</a:t>
            </a:r>
            <a:endParaRPr/>
          </a:p>
          <a:p>
            <a:pPr marL="742950" lvl="1" indent="-285750" algn="l" rtl="0">
              <a:spcBef>
                <a:spcPts val="480"/>
              </a:spcBef>
              <a:spcAft>
                <a:spcPts val="0"/>
              </a:spcAft>
              <a:buSzPts val="2640"/>
              <a:buChar char="⚫"/>
            </a:pPr>
            <a:r>
              <a:rPr lang="en-US"/>
              <a:t>RAM, it can be updated</a:t>
            </a:r>
            <a:endParaRPr/>
          </a:p>
          <a:p>
            <a:pPr marL="742950" lvl="1" indent="-285750" algn="l" rtl="0">
              <a:spcBef>
                <a:spcPts val="480"/>
              </a:spcBef>
              <a:spcAft>
                <a:spcPts val="0"/>
              </a:spcAft>
              <a:buSzPts val="2640"/>
              <a:buChar char="⚫"/>
            </a:pPr>
            <a:r>
              <a:rPr lang="en-US"/>
              <a:t>ROM, it is non-volatile</a:t>
            </a:r>
            <a:endParaRPr/>
          </a:p>
          <a:p>
            <a:pPr marL="742950" lvl="1" indent="-285750" algn="l" rtl="0">
              <a:spcBef>
                <a:spcPts val="480"/>
              </a:spcBef>
              <a:spcAft>
                <a:spcPts val="0"/>
              </a:spcAft>
              <a:buSzPts val="2640"/>
              <a:buChar char="⚫"/>
            </a:pPr>
            <a:r>
              <a:rPr lang="en-US"/>
              <a:t>Contains startup information</a:t>
            </a:r>
            <a:endParaRPr/>
          </a:p>
          <a:p>
            <a:pPr marL="1143000" lvl="2" indent="-228600" algn="l" rtl="0">
              <a:spcBef>
                <a:spcPts val="400"/>
              </a:spcBef>
              <a:spcAft>
                <a:spcPts val="0"/>
              </a:spcAft>
              <a:buSzPts val="2200"/>
              <a:buChar char="⚫"/>
            </a:pPr>
            <a:r>
              <a:rPr lang="en-US"/>
              <a:t>BIOS (basic input/output system)</a:t>
            </a:r>
            <a:endParaRPr/>
          </a:p>
          <a:p>
            <a:pPr marL="1143000" lvl="2" indent="-228600" algn="l" rtl="0">
              <a:spcBef>
                <a:spcPts val="400"/>
              </a:spcBef>
              <a:spcAft>
                <a:spcPts val="0"/>
              </a:spcAft>
              <a:buSzPts val="2200"/>
              <a:buChar char="⚫"/>
            </a:pPr>
            <a:r>
              <a:rPr lang="en-US"/>
              <a:t>Amount of RAM</a:t>
            </a:r>
            <a:endParaRPr/>
          </a:p>
          <a:p>
            <a:pPr marL="1143000" lvl="2" indent="-228600" algn="l" rtl="0">
              <a:spcBef>
                <a:spcPts val="400"/>
              </a:spcBef>
              <a:spcAft>
                <a:spcPts val="0"/>
              </a:spcAft>
              <a:buSzPts val="2200"/>
              <a:buChar char="⚫"/>
            </a:pPr>
            <a:r>
              <a:rPr lang="en-US"/>
              <a:t>Type of keyboard, mouse, and secondary storage devices connected</a:t>
            </a:r>
            <a:endParaRPr/>
          </a:p>
          <a:p>
            <a:pPr marL="914400" lvl="2" indent="0" algn="l" rtl="0">
              <a:spcBef>
                <a:spcPts val="400"/>
              </a:spcBef>
              <a:spcAft>
                <a:spcPts val="0"/>
              </a:spcAft>
              <a:buSzPts val="2200"/>
              <a:buNone/>
            </a:pPr>
            <a:endParaRPr/>
          </a:p>
          <a:p>
            <a:pPr marL="0" lvl="0" indent="0" algn="ctr" rtl="0">
              <a:spcBef>
                <a:spcPts val="480"/>
              </a:spcBef>
              <a:spcAft>
                <a:spcPts val="0"/>
              </a:spcAft>
              <a:buSzPts val="2640"/>
              <a:buNone/>
            </a:pPr>
            <a:r>
              <a:rPr lang="en-US" sz="2400"/>
              <a:t>Many ROM chips are being replaced by flash memory</a:t>
            </a:r>
            <a:endParaRPr/>
          </a:p>
        </p:txBody>
      </p:sp>
      <p:sp>
        <p:nvSpPr>
          <p:cNvPr id="210" name="Google Shape;210;p1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Expansion Slots and Cards</a:t>
            </a:r>
            <a:endParaRPr/>
          </a:p>
        </p:txBody>
      </p:sp>
      <p:sp>
        <p:nvSpPr>
          <p:cNvPr id="217" name="Google Shape;217;p14"/>
          <p:cNvSpPr txBox="1">
            <a:spLocks noGrp="1"/>
          </p:cNvSpPr>
          <p:nvPr>
            <p:ph type="body" idx="1"/>
          </p:nvPr>
        </p:nvSpPr>
        <p:spPr>
          <a:xfrm>
            <a:off x="1494348" y="1727265"/>
            <a:ext cx="4926330" cy="457583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sz="2400"/>
              <a:t>Expands your system’s capabilities</a:t>
            </a:r>
            <a:endParaRPr/>
          </a:p>
          <a:p>
            <a:pPr marL="274320" lvl="0" indent="-274320" algn="l" rtl="0">
              <a:spcBef>
                <a:spcPts val="444"/>
              </a:spcBef>
              <a:spcAft>
                <a:spcPts val="0"/>
              </a:spcAft>
              <a:buSzPct val="110000"/>
              <a:buChar char="⚫"/>
            </a:pPr>
            <a:r>
              <a:rPr lang="en-US" sz="2400"/>
              <a:t>Graphics cards for high quality 3D graphics</a:t>
            </a:r>
            <a:endParaRPr/>
          </a:p>
          <a:p>
            <a:pPr marL="274320" lvl="0" indent="-274320" algn="l" rtl="0">
              <a:spcBef>
                <a:spcPts val="444"/>
              </a:spcBef>
              <a:spcAft>
                <a:spcPts val="0"/>
              </a:spcAft>
              <a:buSzPct val="110000"/>
              <a:buChar char="⚫"/>
            </a:pPr>
            <a:r>
              <a:rPr lang="en-US" sz="2400"/>
              <a:t>Network interface cards (NIC) connect devices to networks via cables</a:t>
            </a:r>
            <a:endParaRPr/>
          </a:p>
          <a:p>
            <a:pPr marL="274320" lvl="0" indent="-274320" algn="l" rtl="0">
              <a:spcBef>
                <a:spcPts val="444"/>
              </a:spcBef>
              <a:spcAft>
                <a:spcPts val="0"/>
              </a:spcAft>
              <a:buSzPct val="110000"/>
              <a:buChar char="⚫"/>
            </a:pPr>
            <a:r>
              <a:rPr lang="en-US" sz="2400"/>
              <a:t>Wireless network cards connect devices to networks without cables</a:t>
            </a:r>
            <a:endParaRPr/>
          </a:p>
          <a:p>
            <a:pPr marL="274320" lvl="0" indent="-274320" algn="l" rtl="0">
              <a:spcBef>
                <a:spcPts val="444"/>
              </a:spcBef>
              <a:spcAft>
                <a:spcPts val="0"/>
              </a:spcAft>
              <a:buSzPct val="110000"/>
              <a:buChar char="⚫"/>
            </a:pPr>
            <a:r>
              <a:rPr lang="en-US" sz="2400"/>
              <a:t>SD cards</a:t>
            </a:r>
            <a:endParaRPr/>
          </a:p>
          <a:p>
            <a:pPr marL="742950" lvl="1" indent="-285750" algn="l" rtl="0">
              <a:spcBef>
                <a:spcPts val="370"/>
              </a:spcBef>
              <a:spcAft>
                <a:spcPts val="0"/>
              </a:spcAft>
              <a:buSzPct val="110000"/>
              <a:buChar char="⚫"/>
            </a:pPr>
            <a:r>
              <a:rPr lang="en-US" sz="2000"/>
              <a:t>Expansion cards for mobile devices</a:t>
            </a:r>
            <a:endParaRPr/>
          </a:p>
        </p:txBody>
      </p:sp>
      <p:pic>
        <p:nvPicPr>
          <p:cNvPr id="218" name="Google Shape;218;p14" descr="Graphic of an expansion slot on a system board,. "/>
          <p:cNvPicPr preferRelativeResize="0"/>
          <p:nvPr/>
        </p:nvPicPr>
        <p:blipFill rotWithShape="1">
          <a:blip r:embed="rId3">
            <a:alphaModFix/>
          </a:blip>
          <a:srcRect/>
          <a:stretch/>
        </p:blipFill>
        <p:spPr>
          <a:xfrm>
            <a:off x="6993466" y="1561845"/>
            <a:ext cx="2166898" cy="1894318"/>
          </a:xfrm>
          <a:prstGeom prst="rect">
            <a:avLst/>
          </a:prstGeom>
          <a:noFill/>
          <a:ln>
            <a:noFill/>
          </a:ln>
        </p:spPr>
      </p:pic>
      <p:pic>
        <p:nvPicPr>
          <p:cNvPr id="219" name="Google Shape;219;p14" descr="Graphic of an expansion card with 3 ports. "/>
          <p:cNvPicPr preferRelativeResize="0"/>
          <p:nvPr/>
        </p:nvPicPr>
        <p:blipFill rotWithShape="1">
          <a:blip r:embed="rId4">
            <a:alphaModFix/>
          </a:blip>
          <a:srcRect/>
          <a:stretch/>
        </p:blipFill>
        <p:spPr>
          <a:xfrm>
            <a:off x="9247195" y="2335121"/>
            <a:ext cx="2758540" cy="1955808"/>
          </a:xfrm>
          <a:prstGeom prst="rect">
            <a:avLst/>
          </a:prstGeom>
          <a:noFill/>
          <a:ln>
            <a:noFill/>
          </a:ln>
        </p:spPr>
      </p:pic>
      <p:pic>
        <p:nvPicPr>
          <p:cNvPr id="220" name="Google Shape;220;p14" descr="Graphic of a network interface card. "/>
          <p:cNvPicPr preferRelativeResize="0"/>
          <p:nvPr/>
        </p:nvPicPr>
        <p:blipFill rotWithShape="1">
          <a:blip r:embed="rId5">
            <a:alphaModFix/>
          </a:blip>
          <a:srcRect/>
          <a:stretch/>
        </p:blipFill>
        <p:spPr>
          <a:xfrm>
            <a:off x="6968064" y="3614079"/>
            <a:ext cx="2183832" cy="2651232"/>
          </a:xfrm>
          <a:prstGeom prst="rect">
            <a:avLst/>
          </a:prstGeom>
          <a:noFill/>
          <a:ln>
            <a:noFill/>
          </a:ln>
        </p:spPr>
      </p:pic>
      <p:pic>
        <p:nvPicPr>
          <p:cNvPr id="221" name="Google Shape;221;p14" descr="Graphic of an SD card in a smartphone. "/>
          <p:cNvPicPr preferRelativeResize="0"/>
          <p:nvPr/>
        </p:nvPicPr>
        <p:blipFill rotWithShape="1">
          <a:blip r:embed="rId6">
            <a:alphaModFix/>
          </a:blip>
          <a:srcRect/>
          <a:stretch/>
        </p:blipFill>
        <p:spPr>
          <a:xfrm>
            <a:off x="9302431" y="4495800"/>
            <a:ext cx="2648068" cy="1763712"/>
          </a:xfrm>
          <a:prstGeom prst="rect">
            <a:avLst/>
          </a:prstGeom>
          <a:noFill/>
          <a:ln>
            <a:noFill/>
          </a:ln>
        </p:spPr>
      </p:pic>
      <p:sp>
        <p:nvSpPr>
          <p:cNvPr id="222" name="Google Shape;222;p1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title"/>
          </p:nvPr>
        </p:nvSpPr>
        <p:spPr>
          <a:xfrm>
            <a:off x="324253" y="241541"/>
            <a:ext cx="479983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Bus Lines / Bus</a:t>
            </a:r>
            <a:endParaRPr/>
          </a:p>
        </p:txBody>
      </p:sp>
      <p:sp>
        <p:nvSpPr>
          <p:cNvPr id="229" name="Google Shape;229;p15"/>
          <p:cNvSpPr txBox="1">
            <a:spLocks noGrp="1"/>
          </p:cNvSpPr>
          <p:nvPr>
            <p:ph type="body" idx="1"/>
          </p:nvPr>
        </p:nvSpPr>
        <p:spPr>
          <a:xfrm>
            <a:off x="1126509" y="1639334"/>
            <a:ext cx="3592140" cy="4691206"/>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0"/>
              </a:spcBef>
              <a:spcAft>
                <a:spcPts val="0"/>
              </a:spcAft>
              <a:buSzPct val="110000"/>
              <a:buNone/>
            </a:pPr>
            <a:r>
              <a:rPr lang="en-US"/>
              <a:t>Connect parts of the CPU to each other and various other components on the system board</a:t>
            </a:r>
            <a:endParaRPr/>
          </a:p>
          <a:p>
            <a:pPr marL="274320" lvl="0" indent="-274320" algn="l" rtl="0">
              <a:spcBef>
                <a:spcPts val="350"/>
              </a:spcBef>
              <a:spcAft>
                <a:spcPts val="0"/>
              </a:spcAft>
              <a:buSzPct val="110000"/>
              <a:buChar char="⚫"/>
            </a:pPr>
            <a:r>
              <a:rPr lang="en-US"/>
              <a:t>Pathway for bits representing data and instructions</a:t>
            </a:r>
            <a:endParaRPr/>
          </a:p>
          <a:p>
            <a:pPr marL="274320" lvl="0" indent="-274320" algn="l" rtl="0">
              <a:spcBef>
                <a:spcPts val="350"/>
              </a:spcBef>
              <a:spcAft>
                <a:spcPts val="0"/>
              </a:spcAft>
              <a:buSzPct val="110000"/>
              <a:buChar char="⚫"/>
            </a:pPr>
            <a:r>
              <a:rPr lang="en-US"/>
              <a:t>Bus width</a:t>
            </a:r>
            <a:endParaRPr/>
          </a:p>
          <a:p>
            <a:pPr marL="742950" lvl="1" indent="-285750" algn="l" rtl="0">
              <a:spcBef>
                <a:spcPts val="300"/>
              </a:spcBef>
              <a:spcAft>
                <a:spcPts val="0"/>
              </a:spcAft>
              <a:buSzPct val="110000"/>
              <a:buChar char="⚫"/>
            </a:pPr>
            <a:r>
              <a:rPr lang="en-US"/>
              <a:t>Number of bits that can travel simultaneously down a bus</a:t>
            </a:r>
            <a:endParaRPr/>
          </a:p>
          <a:p>
            <a:pPr marL="274320" lvl="0" indent="-274320" algn="l" rtl="0">
              <a:spcBef>
                <a:spcPts val="350"/>
              </a:spcBef>
              <a:spcAft>
                <a:spcPts val="0"/>
              </a:spcAft>
              <a:buSzPct val="110000"/>
              <a:buChar char="⚫"/>
            </a:pPr>
            <a:r>
              <a:rPr lang="en-US"/>
              <a:t>Architecture and design are tied to the speed and power for the computer</a:t>
            </a:r>
            <a:endParaRPr/>
          </a:p>
          <a:p>
            <a:pPr marL="274320" lvl="0" indent="-274320" algn="l" rtl="0">
              <a:spcBef>
                <a:spcPts val="350"/>
              </a:spcBef>
              <a:spcAft>
                <a:spcPts val="0"/>
              </a:spcAft>
              <a:buSzPct val="110000"/>
              <a:buChar char="⚫"/>
            </a:pPr>
            <a:r>
              <a:rPr lang="en-US"/>
              <a:t>Two basic categories of buses</a:t>
            </a:r>
            <a:endParaRPr/>
          </a:p>
          <a:p>
            <a:pPr marL="742950" lvl="1" indent="-285750" algn="l" rtl="0">
              <a:spcBef>
                <a:spcPts val="300"/>
              </a:spcBef>
              <a:spcAft>
                <a:spcPts val="0"/>
              </a:spcAft>
              <a:buSzPct val="110000"/>
              <a:buChar char="⚫"/>
            </a:pPr>
            <a:r>
              <a:rPr lang="en-US"/>
              <a:t>System bus – connects CPU to memory</a:t>
            </a:r>
            <a:endParaRPr/>
          </a:p>
          <a:p>
            <a:pPr marL="742950" lvl="1" indent="-285750" algn="l" rtl="0">
              <a:spcBef>
                <a:spcPts val="300"/>
              </a:spcBef>
              <a:spcAft>
                <a:spcPts val="0"/>
              </a:spcAft>
              <a:buSzPct val="110000"/>
              <a:buChar char="⚫"/>
            </a:pPr>
            <a:r>
              <a:rPr lang="en-US"/>
              <a:t>Expansion bus – connects CPU to other components</a:t>
            </a:r>
            <a:endParaRPr/>
          </a:p>
        </p:txBody>
      </p:sp>
      <p:sp>
        <p:nvSpPr>
          <p:cNvPr id="230" name="Google Shape;230;p1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31" name="Google Shape;231;p15"/>
          <p:cNvSpPr txBox="1"/>
          <p:nvPr/>
        </p:nvSpPr>
        <p:spPr>
          <a:xfrm>
            <a:off x="6379996" y="241541"/>
            <a:ext cx="5067257"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Expansion Buses</a:t>
            </a:r>
            <a:endParaRPr sz="4000" b="1" cap="none">
              <a:solidFill>
                <a:schemeClr val="dk1"/>
              </a:solidFill>
              <a:latin typeface="Verdana"/>
              <a:ea typeface="Verdana"/>
              <a:cs typeface="Verdana"/>
              <a:sym typeface="Verdana"/>
            </a:endParaRPr>
          </a:p>
        </p:txBody>
      </p:sp>
      <p:sp>
        <p:nvSpPr>
          <p:cNvPr id="232" name="Google Shape;232;p15"/>
          <p:cNvSpPr txBox="1"/>
          <p:nvPr/>
        </p:nvSpPr>
        <p:spPr>
          <a:xfrm>
            <a:off x="6897581" y="1571571"/>
            <a:ext cx="4549672" cy="2914271"/>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spcBef>
                <a:spcPts val="0"/>
              </a:spcBef>
              <a:spcAft>
                <a:spcPts val="0"/>
              </a:spcAft>
              <a:buClr>
                <a:srgbClr val="324968"/>
              </a:buClr>
              <a:buSzPct val="110000"/>
              <a:buFont typeface="Noto Sans Symbols"/>
              <a:buNone/>
            </a:pPr>
            <a:r>
              <a:rPr lang="en-US" sz="2600" b="0">
                <a:solidFill>
                  <a:schemeClr val="dk1"/>
                </a:solidFill>
                <a:latin typeface="Verdana"/>
                <a:ea typeface="Verdana"/>
                <a:cs typeface="Verdana"/>
                <a:sym typeface="Verdana"/>
              </a:rPr>
              <a:t>Principle types:</a:t>
            </a:r>
            <a:endParaRPr/>
          </a:p>
          <a:p>
            <a:pPr marL="274320" marR="0" lvl="0" indent="-274320" algn="l" rtl="0">
              <a:spcBef>
                <a:spcPts val="408"/>
              </a:spcBef>
              <a:spcAft>
                <a:spcPts val="0"/>
              </a:spcAft>
              <a:buClr>
                <a:srgbClr val="324968"/>
              </a:buClr>
              <a:buSzPct val="110000"/>
              <a:buFont typeface="Noto Sans Symbols"/>
              <a:buChar char="⚫"/>
            </a:pPr>
            <a:r>
              <a:rPr lang="en-US" sz="2400" b="0">
                <a:solidFill>
                  <a:schemeClr val="dk1"/>
                </a:solidFill>
                <a:latin typeface="Verdana"/>
                <a:ea typeface="Verdana"/>
                <a:cs typeface="Verdana"/>
                <a:sym typeface="Verdana"/>
              </a:rPr>
              <a:t>Universal Serial Bus (USB)</a:t>
            </a:r>
            <a:endParaRPr/>
          </a:p>
          <a:p>
            <a:pPr marL="742950" marR="0" lvl="1" indent="-285750" algn="l" rtl="0">
              <a:spcBef>
                <a:spcPts val="34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Connects external USB devices onto the USB bus</a:t>
            </a:r>
            <a:endParaRPr/>
          </a:p>
          <a:p>
            <a:pPr marL="274320" marR="0" lvl="0" indent="-274320" algn="l" rtl="0">
              <a:spcBef>
                <a:spcPts val="408"/>
              </a:spcBef>
              <a:spcAft>
                <a:spcPts val="0"/>
              </a:spcAft>
              <a:buClr>
                <a:srgbClr val="324968"/>
              </a:buClr>
              <a:buSzPct val="110000"/>
              <a:buFont typeface="Noto Sans Symbols"/>
              <a:buChar char="⚫"/>
            </a:pPr>
            <a:r>
              <a:rPr lang="en-US" sz="2400" b="0">
                <a:solidFill>
                  <a:schemeClr val="dk1"/>
                </a:solidFill>
                <a:latin typeface="Verdana"/>
                <a:ea typeface="Verdana"/>
                <a:cs typeface="Verdana"/>
                <a:sym typeface="Verdana"/>
              </a:rPr>
              <a:t>FireWire</a:t>
            </a:r>
            <a:endParaRPr sz="2800" b="0">
              <a:solidFill>
                <a:schemeClr val="dk1"/>
              </a:solidFill>
              <a:latin typeface="Verdana"/>
              <a:ea typeface="Verdana"/>
              <a:cs typeface="Verdana"/>
              <a:sym typeface="Verdana"/>
            </a:endParaRPr>
          </a:p>
          <a:p>
            <a:pPr marL="742950" marR="0" lvl="1" indent="-285750" algn="l" rtl="0">
              <a:spcBef>
                <a:spcPts val="34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Primarily used to connect audio and video equipment to the system board</a:t>
            </a:r>
            <a:endParaRPr/>
          </a:p>
          <a:p>
            <a:pPr marL="274320" marR="0" lvl="0" indent="-274320" algn="l" rtl="0">
              <a:spcBef>
                <a:spcPts val="408"/>
              </a:spcBef>
              <a:spcAft>
                <a:spcPts val="0"/>
              </a:spcAft>
              <a:buClr>
                <a:srgbClr val="324968"/>
              </a:buClr>
              <a:buSzPct val="110000"/>
              <a:buFont typeface="Noto Sans Symbols"/>
              <a:buChar char="⚫"/>
            </a:pPr>
            <a:r>
              <a:rPr lang="en-US" sz="2400" b="0">
                <a:solidFill>
                  <a:schemeClr val="dk1"/>
                </a:solidFill>
                <a:latin typeface="Verdana"/>
                <a:ea typeface="Verdana"/>
                <a:cs typeface="Verdana"/>
                <a:sym typeface="Verdana"/>
              </a:rPr>
              <a:t>PCI Express (PCIe)</a:t>
            </a:r>
            <a:endParaRPr/>
          </a:p>
          <a:p>
            <a:pPr marL="742950" marR="0" lvl="1" indent="-285750" algn="l" rtl="0">
              <a:spcBef>
                <a:spcPts val="34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Single dedicated path for each connected device </a:t>
            </a:r>
            <a:endParaRPr sz="20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Ports</a:t>
            </a:r>
            <a:endParaRPr/>
          </a:p>
        </p:txBody>
      </p:sp>
      <p:sp>
        <p:nvSpPr>
          <p:cNvPr id="239" name="Google Shape;239;p16"/>
          <p:cNvSpPr txBox="1">
            <a:spLocks noGrp="1"/>
          </p:cNvSpPr>
          <p:nvPr>
            <p:ph type="body" idx="1"/>
          </p:nvPr>
        </p:nvSpPr>
        <p:spPr>
          <a:xfrm>
            <a:off x="1506071" y="1787062"/>
            <a:ext cx="5650103" cy="4315564"/>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3080"/>
              <a:buNone/>
            </a:pPr>
            <a:r>
              <a:rPr lang="en-US"/>
              <a:t>Socket for connecting external devices to the system unit</a:t>
            </a:r>
            <a:endParaRPr/>
          </a:p>
          <a:p>
            <a:pPr marL="274320" lvl="0" indent="-274320" algn="l" rtl="0">
              <a:spcBef>
                <a:spcPts val="560"/>
              </a:spcBef>
              <a:spcAft>
                <a:spcPts val="0"/>
              </a:spcAft>
              <a:buSzPts val="3080"/>
              <a:buChar char="⚫"/>
            </a:pPr>
            <a:r>
              <a:rPr lang="en-US"/>
              <a:t>Ports connect directly </a:t>
            </a:r>
            <a:endParaRPr/>
          </a:p>
          <a:p>
            <a:pPr marL="742950" lvl="1" indent="-285750" algn="l" rtl="0">
              <a:spcBef>
                <a:spcPts val="480"/>
              </a:spcBef>
              <a:spcAft>
                <a:spcPts val="0"/>
              </a:spcAft>
              <a:buSzPts val="2640"/>
              <a:buChar char="⚫"/>
            </a:pPr>
            <a:r>
              <a:rPr lang="en-US"/>
              <a:t>To the system board </a:t>
            </a:r>
            <a:endParaRPr/>
          </a:p>
          <a:p>
            <a:pPr marL="742950" lvl="1" indent="-285750" algn="l" rtl="0">
              <a:spcBef>
                <a:spcPts val="480"/>
              </a:spcBef>
              <a:spcAft>
                <a:spcPts val="0"/>
              </a:spcAft>
              <a:buSzPts val="2640"/>
              <a:buChar char="⚫"/>
            </a:pPr>
            <a:r>
              <a:rPr lang="en-US"/>
              <a:t>To cards inserted into slots on the system board</a:t>
            </a:r>
            <a:endParaRPr/>
          </a:p>
          <a:p>
            <a:pPr marL="274320" lvl="0" indent="-274320" algn="l" rtl="0">
              <a:spcBef>
                <a:spcPts val="560"/>
              </a:spcBef>
              <a:spcAft>
                <a:spcPts val="0"/>
              </a:spcAft>
              <a:buSzPts val="3080"/>
              <a:buChar char="⚫"/>
            </a:pPr>
            <a:r>
              <a:rPr lang="en-US"/>
              <a:t>Two Types</a:t>
            </a:r>
            <a:endParaRPr/>
          </a:p>
          <a:p>
            <a:pPr marL="742950" lvl="1" indent="-285750" algn="l" rtl="0">
              <a:spcBef>
                <a:spcPts val="480"/>
              </a:spcBef>
              <a:spcAft>
                <a:spcPts val="0"/>
              </a:spcAft>
              <a:buSzPts val="2640"/>
              <a:buChar char="⚫"/>
            </a:pPr>
            <a:r>
              <a:rPr lang="en-US"/>
              <a:t>Standard Ports</a:t>
            </a:r>
            <a:endParaRPr/>
          </a:p>
          <a:p>
            <a:pPr marL="742950" lvl="1" indent="-285750" algn="l" rtl="0">
              <a:spcBef>
                <a:spcPts val="480"/>
              </a:spcBef>
              <a:spcAft>
                <a:spcPts val="0"/>
              </a:spcAft>
              <a:buSzPts val="2640"/>
              <a:buChar char="⚫"/>
            </a:pPr>
            <a:r>
              <a:rPr lang="en-US"/>
              <a:t>Specialized Ports</a:t>
            </a:r>
            <a:endParaRPr/>
          </a:p>
        </p:txBody>
      </p:sp>
      <p:pic>
        <p:nvPicPr>
          <p:cNvPr id="240" name="Google Shape;240;p16" descr="Graphic of a socket for connecting ports. "/>
          <p:cNvPicPr preferRelativeResize="0"/>
          <p:nvPr/>
        </p:nvPicPr>
        <p:blipFill rotWithShape="1">
          <a:blip r:embed="rId3">
            <a:alphaModFix/>
          </a:blip>
          <a:srcRect/>
          <a:stretch/>
        </p:blipFill>
        <p:spPr>
          <a:xfrm>
            <a:off x="6984078" y="2421468"/>
            <a:ext cx="4849544" cy="3134386"/>
          </a:xfrm>
          <a:prstGeom prst="rect">
            <a:avLst/>
          </a:prstGeom>
          <a:noFill/>
          <a:ln>
            <a:noFill/>
          </a:ln>
        </p:spPr>
      </p:pic>
      <p:sp>
        <p:nvSpPr>
          <p:cNvPr id="241" name="Google Shape;241;p1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xfrm>
            <a:off x="315626" y="177348"/>
            <a:ext cx="4722201"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Standard Ports</a:t>
            </a:r>
            <a:endParaRPr/>
          </a:p>
        </p:txBody>
      </p:sp>
      <p:sp>
        <p:nvSpPr>
          <p:cNvPr id="248" name="Google Shape;248;p17"/>
          <p:cNvSpPr txBox="1">
            <a:spLocks noGrp="1"/>
          </p:cNvSpPr>
          <p:nvPr>
            <p:ph type="body" idx="1"/>
          </p:nvPr>
        </p:nvSpPr>
        <p:spPr>
          <a:xfrm>
            <a:off x="815958" y="1759610"/>
            <a:ext cx="4937861" cy="4015550"/>
          </a:xfrm>
          <a:prstGeom prst="rect">
            <a:avLst/>
          </a:prstGeom>
          <a:noFill/>
          <a:ln>
            <a:noFill/>
          </a:ln>
        </p:spPr>
        <p:txBody>
          <a:bodyPr spcFirstLastPara="1" wrap="square" lIns="91425" tIns="45700" rIns="91425" bIns="45700" anchor="t" anchorCtr="0">
            <a:normAutofit fontScale="85000" lnSpcReduction="20000"/>
          </a:bodyPr>
          <a:lstStyle/>
          <a:p>
            <a:pPr marL="274320" lvl="0" indent="-274320" algn="l" rtl="0">
              <a:spcBef>
                <a:spcPts val="0"/>
              </a:spcBef>
              <a:spcAft>
                <a:spcPts val="0"/>
              </a:spcAft>
              <a:buSzPct val="110000"/>
              <a:buChar char="⚫"/>
            </a:pPr>
            <a:r>
              <a:rPr lang="en-US"/>
              <a:t>USB</a:t>
            </a:r>
            <a:endParaRPr/>
          </a:p>
          <a:p>
            <a:pPr marL="742950" lvl="1" indent="-285750" algn="l" rtl="0">
              <a:spcBef>
                <a:spcPts val="372"/>
              </a:spcBef>
              <a:spcAft>
                <a:spcPts val="0"/>
              </a:spcAft>
              <a:buSzPct val="110000"/>
              <a:buChar char="⚫"/>
            </a:pPr>
            <a:r>
              <a:rPr lang="en-US"/>
              <a:t>Keyboards, mice, printers, </a:t>
            </a:r>
            <a:br>
              <a:rPr lang="en-US"/>
            </a:br>
            <a:r>
              <a:rPr lang="en-US"/>
              <a:t>storage devices</a:t>
            </a:r>
            <a:endParaRPr/>
          </a:p>
          <a:p>
            <a:pPr marL="274320" lvl="0" indent="-274320" algn="l" rtl="0">
              <a:spcBef>
                <a:spcPts val="434"/>
              </a:spcBef>
              <a:spcAft>
                <a:spcPts val="0"/>
              </a:spcAft>
              <a:buSzPct val="110000"/>
              <a:buChar char="⚫"/>
            </a:pPr>
            <a:r>
              <a:rPr lang="en-US"/>
              <a:t>Ethernet</a:t>
            </a:r>
            <a:endParaRPr/>
          </a:p>
          <a:p>
            <a:pPr marL="742950" lvl="1" indent="-285750" algn="l" rtl="0">
              <a:spcBef>
                <a:spcPts val="372"/>
              </a:spcBef>
              <a:spcAft>
                <a:spcPts val="0"/>
              </a:spcAft>
              <a:buSzPct val="110000"/>
              <a:buChar char="⚫"/>
            </a:pPr>
            <a:r>
              <a:rPr lang="en-US"/>
              <a:t>High speed networking</a:t>
            </a:r>
            <a:endParaRPr/>
          </a:p>
          <a:p>
            <a:pPr marL="274320" lvl="0" indent="-274320" algn="l" rtl="0">
              <a:spcBef>
                <a:spcPts val="434"/>
              </a:spcBef>
              <a:spcAft>
                <a:spcPts val="0"/>
              </a:spcAft>
              <a:buSzPct val="110000"/>
              <a:buChar char="⚫"/>
            </a:pPr>
            <a:r>
              <a:rPr lang="en-US"/>
              <a:t>HDMI – High Definition Multimedia Interface</a:t>
            </a:r>
            <a:endParaRPr/>
          </a:p>
          <a:p>
            <a:pPr marL="742950" lvl="1" indent="-285750" algn="l" rtl="0">
              <a:spcBef>
                <a:spcPts val="372"/>
              </a:spcBef>
              <a:spcAft>
                <a:spcPts val="0"/>
              </a:spcAft>
              <a:buSzPct val="110000"/>
              <a:buChar char="⚫"/>
            </a:pPr>
            <a:r>
              <a:rPr lang="en-US"/>
              <a:t>High definition video and audio</a:t>
            </a:r>
            <a:endParaRPr/>
          </a:p>
          <a:p>
            <a:pPr marL="274320" lvl="0" indent="-274320" algn="l" rtl="0">
              <a:spcBef>
                <a:spcPts val="434"/>
              </a:spcBef>
              <a:spcAft>
                <a:spcPts val="0"/>
              </a:spcAft>
              <a:buSzPct val="110000"/>
              <a:buChar char="⚫"/>
            </a:pPr>
            <a:r>
              <a:rPr lang="en-US"/>
              <a:t>Thunderbolt</a:t>
            </a:r>
            <a:endParaRPr/>
          </a:p>
          <a:p>
            <a:pPr marL="742950" lvl="1" indent="-285750" algn="l" rtl="0">
              <a:spcBef>
                <a:spcPts val="372"/>
              </a:spcBef>
              <a:spcAft>
                <a:spcPts val="0"/>
              </a:spcAft>
              <a:buSzPct val="110000"/>
              <a:buChar char="⚫"/>
            </a:pPr>
            <a:r>
              <a:rPr lang="en-US"/>
              <a:t>Provides high-speed connections</a:t>
            </a:r>
            <a:endParaRPr/>
          </a:p>
          <a:p>
            <a:pPr marL="742950" lvl="1" indent="-285750" algn="l" rtl="0">
              <a:spcBef>
                <a:spcPts val="372"/>
              </a:spcBef>
              <a:spcAft>
                <a:spcPts val="0"/>
              </a:spcAft>
              <a:buSzPct val="110000"/>
              <a:buChar char="⚫"/>
            </a:pPr>
            <a:r>
              <a:rPr lang="en-US"/>
              <a:t>Can connect up to 7 separate devices through 1 port</a:t>
            </a:r>
            <a:endParaRPr/>
          </a:p>
        </p:txBody>
      </p:sp>
      <p:sp>
        <p:nvSpPr>
          <p:cNvPr id="249" name="Google Shape;249;p1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50" name="Google Shape;250;p17"/>
          <p:cNvSpPr txBox="1"/>
          <p:nvPr/>
        </p:nvSpPr>
        <p:spPr>
          <a:xfrm>
            <a:off x="6383548" y="177348"/>
            <a:ext cx="5265665"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Specialized Ports</a:t>
            </a:r>
            <a:endParaRPr sz="4000" b="1" cap="none">
              <a:solidFill>
                <a:schemeClr val="dk1"/>
              </a:solidFill>
              <a:latin typeface="Verdana"/>
              <a:ea typeface="Verdana"/>
              <a:cs typeface="Verdana"/>
              <a:sym typeface="Verdana"/>
            </a:endParaRPr>
          </a:p>
        </p:txBody>
      </p:sp>
      <p:sp>
        <p:nvSpPr>
          <p:cNvPr id="251" name="Google Shape;251;p17"/>
          <p:cNvSpPr txBox="1"/>
          <p:nvPr/>
        </p:nvSpPr>
        <p:spPr>
          <a:xfrm>
            <a:off x="6255927" y="1759610"/>
            <a:ext cx="5520905" cy="3133175"/>
          </a:xfrm>
          <a:prstGeom prst="rect">
            <a:avLst/>
          </a:prstGeom>
          <a:noFill/>
          <a:ln>
            <a:noFill/>
          </a:ln>
        </p:spPr>
        <p:txBody>
          <a:bodyPr spcFirstLastPara="1" wrap="square" lIns="91425" tIns="45700" rIns="91425" bIns="45700" anchor="t" anchorCtr="0">
            <a:normAutofit fontScale="62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External Serial Advanced Technology Attachment (eSATA)</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High-speed connection for external secondary storage</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Musical Instrument Digital Interface (MIDI)</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Connect musical instruments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Mini DisplayPort (MiniDP or mDP)</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Connection to large monitors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VGA &amp; DVI </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Connections to analog and digital monitors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FireWire</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High-speed connections to FireWire devices</a:t>
            </a: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Cables</a:t>
            </a:r>
            <a:endParaRPr/>
          </a:p>
        </p:txBody>
      </p:sp>
      <p:sp>
        <p:nvSpPr>
          <p:cNvPr id="258" name="Google Shape;258;p18"/>
          <p:cNvSpPr txBox="1">
            <a:spLocks noGrp="1"/>
          </p:cNvSpPr>
          <p:nvPr>
            <p:ph type="body" idx="1"/>
          </p:nvPr>
        </p:nvSpPr>
        <p:spPr>
          <a:xfrm>
            <a:off x="1506071" y="1837304"/>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Used to connect external devices to the system unit via the ports</a:t>
            </a:r>
            <a:endParaRPr/>
          </a:p>
          <a:p>
            <a:pPr marL="274320" lvl="0" indent="-274320" algn="l" rtl="0">
              <a:spcBef>
                <a:spcPts val="560"/>
              </a:spcBef>
              <a:spcAft>
                <a:spcPts val="0"/>
              </a:spcAft>
              <a:buSzPts val="3080"/>
              <a:buChar char="⚫"/>
            </a:pPr>
            <a:r>
              <a:rPr lang="en-US"/>
              <a:t>One end of the cable is attached to the device and the other end has a connector that is attached to a matching connector on the port</a:t>
            </a:r>
            <a:endParaRPr/>
          </a:p>
        </p:txBody>
      </p:sp>
      <p:pic>
        <p:nvPicPr>
          <p:cNvPr id="259" name="Google Shape;259;p18" descr="Graphic of various cables for USB, HDMI, Thunderbolt, Ethernet. "/>
          <p:cNvPicPr preferRelativeResize="0"/>
          <p:nvPr/>
        </p:nvPicPr>
        <p:blipFill rotWithShape="1">
          <a:blip r:embed="rId3">
            <a:alphaModFix/>
          </a:blip>
          <a:srcRect/>
          <a:stretch/>
        </p:blipFill>
        <p:spPr>
          <a:xfrm>
            <a:off x="1228855" y="4441808"/>
            <a:ext cx="9783997" cy="1759486"/>
          </a:xfrm>
          <a:prstGeom prst="rect">
            <a:avLst/>
          </a:prstGeom>
          <a:noFill/>
          <a:ln>
            <a:noFill/>
          </a:ln>
        </p:spPr>
      </p:pic>
      <p:sp>
        <p:nvSpPr>
          <p:cNvPr id="260" name="Google Shape;260;p1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US" sz="3200"/>
              <a:t>Making IT Work for You ~ TV Tuners</a:t>
            </a:r>
            <a:endParaRPr/>
          </a:p>
        </p:txBody>
      </p:sp>
      <p:sp>
        <p:nvSpPr>
          <p:cNvPr id="267" name="Google Shape;267;p19"/>
          <p:cNvSpPr txBox="1">
            <a:spLocks noGrp="1"/>
          </p:cNvSpPr>
          <p:nvPr>
            <p:ph type="body" idx="1"/>
          </p:nvPr>
        </p:nvSpPr>
        <p:spPr>
          <a:xfrm>
            <a:off x="1506071" y="1698306"/>
            <a:ext cx="9605877" cy="1295399"/>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US" dirty="0"/>
              <a:t>Using Windows Media Center as a DVR</a:t>
            </a:r>
            <a:endParaRPr dirty="0"/>
          </a:p>
          <a:p>
            <a:pPr marL="274320" lvl="0" indent="-274320" algn="l" rtl="0">
              <a:spcBef>
                <a:spcPts val="518"/>
              </a:spcBef>
              <a:spcAft>
                <a:spcPts val="0"/>
              </a:spcAft>
              <a:buSzPct val="110000"/>
              <a:buChar char="⚫"/>
            </a:pPr>
            <a:r>
              <a:rPr lang="en-US" dirty="0"/>
              <a:t>Install TV Tuner to connect your computer or cable to your computer</a:t>
            </a:r>
            <a:endParaRPr dirty="0"/>
          </a:p>
        </p:txBody>
      </p:sp>
      <p:pic>
        <p:nvPicPr>
          <p:cNvPr id="268" name="Google Shape;268;p19" descr="Graphic of a WinTV tuner. "/>
          <p:cNvPicPr preferRelativeResize="0"/>
          <p:nvPr/>
        </p:nvPicPr>
        <p:blipFill rotWithShape="1">
          <a:blip r:embed="rId3">
            <a:alphaModFix/>
          </a:blip>
          <a:srcRect/>
          <a:stretch/>
        </p:blipFill>
        <p:spPr>
          <a:xfrm>
            <a:off x="599162" y="3494715"/>
            <a:ext cx="5104257" cy="2784477"/>
          </a:xfrm>
          <a:prstGeom prst="rect">
            <a:avLst/>
          </a:prstGeom>
          <a:noFill/>
          <a:ln>
            <a:noFill/>
          </a:ln>
        </p:spPr>
      </p:pic>
      <p:pic>
        <p:nvPicPr>
          <p:cNvPr id="269" name="Google Shape;269;p19" descr="Screen shot of the Windows Media Center program. "/>
          <p:cNvPicPr preferRelativeResize="0"/>
          <p:nvPr/>
        </p:nvPicPr>
        <p:blipFill rotWithShape="1">
          <a:blip r:embed="rId4">
            <a:alphaModFix/>
          </a:blip>
          <a:srcRect/>
          <a:stretch/>
        </p:blipFill>
        <p:spPr>
          <a:xfrm>
            <a:off x="6445134" y="2783888"/>
            <a:ext cx="4893425" cy="3495304"/>
          </a:xfrm>
          <a:prstGeom prst="rect">
            <a:avLst/>
          </a:prstGeom>
          <a:noFill/>
          <a:ln>
            <a:noFill/>
          </a:ln>
        </p:spPr>
      </p:pic>
      <p:sp>
        <p:nvSpPr>
          <p:cNvPr id="270" name="Google Shape;270;p1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Power Supply</a:t>
            </a:r>
            <a:endParaRPr/>
          </a:p>
        </p:txBody>
      </p:sp>
      <p:sp>
        <p:nvSpPr>
          <p:cNvPr id="277" name="Google Shape;277;p20"/>
          <p:cNvSpPr txBox="1">
            <a:spLocks noGrp="1"/>
          </p:cNvSpPr>
          <p:nvPr>
            <p:ph type="body" idx="1"/>
          </p:nvPr>
        </p:nvSpPr>
        <p:spPr>
          <a:xfrm>
            <a:off x="1506072" y="1752429"/>
            <a:ext cx="5978094"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US" sz="2400"/>
              <a:t>Computers require direct current (DC) power converting alternating current (AC) from wall outlets or batteries </a:t>
            </a:r>
            <a:endParaRPr/>
          </a:p>
          <a:p>
            <a:pPr marL="742950" lvl="1" indent="-285750" algn="l" rtl="0">
              <a:spcBef>
                <a:spcPts val="400"/>
              </a:spcBef>
              <a:spcAft>
                <a:spcPts val="0"/>
              </a:spcAft>
              <a:buSzPts val="2200"/>
              <a:buChar char="⚫"/>
            </a:pPr>
            <a:r>
              <a:rPr lang="en-US" sz="2000"/>
              <a:t>Desktop computers have a power supply unit in the system unit</a:t>
            </a:r>
            <a:endParaRPr/>
          </a:p>
          <a:p>
            <a:pPr marL="742950" lvl="1" indent="-285750" algn="l" rtl="0">
              <a:spcBef>
                <a:spcPts val="400"/>
              </a:spcBef>
              <a:spcAft>
                <a:spcPts val="0"/>
              </a:spcAft>
              <a:buSzPts val="2200"/>
              <a:buChar char="⚫"/>
            </a:pPr>
            <a:r>
              <a:rPr lang="en-US" sz="2000"/>
              <a:t>Laptops use AC adapters in the system unit</a:t>
            </a:r>
            <a:endParaRPr/>
          </a:p>
          <a:p>
            <a:pPr marL="742950" lvl="1" indent="-285750" algn="l" rtl="0">
              <a:spcBef>
                <a:spcPts val="400"/>
              </a:spcBef>
              <a:spcAft>
                <a:spcPts val="0"/>
              </a:spcAft>
              <a:buSzPts val="2200"/>
              <a:buChar char="⚫"/>
            </a:pPr>
            <a:r>
              <a:rPr lang="en-US" sz="2000"/>
              <a:t>Tablets and mobile devices use internal AC adapters</a:t>
            </a:r>
            <a:endParaRPr/>
          </a:p>
          <a:p>
            <a:pPr marL="742950" lvl="1" indent="-285750" algn="l" rtl="0">
              <a:spcBef>
                <a:spcPts val="400"/>
              </a:spcBef>
              <a:spcAft>
                <a:spcPts val="0"/>
              </a:spcAft>
              <a:buSzPts val="2200"/>
              <a:buChar char="⚫"/>
            </a:pPr>
            <a:r>
              <a:rPr lang="en-US" sz="2000"/>
              <a:t>Smartphones can use wireless charging platforms</a:t>
            </a:r>
            <a:endParaRPr/>
          </a:p>
        </p:txBody>
      </p:sp>
      <p:pic>
        <p:nvPicPr>
          <p:cNvPr id="278" name="Google Shape;278;p20" descr="Graphic of a DC Power Supply for a desktop system unit. "/>
          <p:cNvPicPr preferRelativeResize="0"/>
          <p:nvPr/>
        </p:nvPicPr>
        <p:blipFill rotWithShape="1">
          <a:blip r:embed="rId3">
            <a:alphaModFix/>
          </a:blip>
          <a:srcRect/>
          <a:stretch/>
        </p:blipFill>
        <p:spPr>
          <a:xfrm>
            <a:off x="7399867" y="1583894"/>
            <a:ext cx="2573932" cy="1845106"/>
          </a:xfrm>
          <a:prstGeom prst="rect">
            <a:avLst/>
          </a:prstGeom>
          <a:noFill/>
          <a:ln>
            <a:noFill/>
          </a:ln>
        </p:spPr>
      </p:pic>
      <p:pic>
        <p:nvPicPr>
          <p:cNvPr id="279" name="Google Shape;279;p20" descr="Graphic of an AC Adapter for a laptop computer. "/>
          <p:cNvPicPr preferRelativeResize="0"/>
          <p:nvPr/>
        </p:nvPicPr>
        <p:blipFill rotWithShape="1">
          <a:blip r:embed="rId4">
            <a:alphaModFix/>
          </a:blip>
          <a:srcRect/>
          <a:stretch/>
        </p:blipFill>
        <p:spPr>
          <a:xfrm>
            <a:off x="9878077" y="3454401"/>
            <a:ext cx="2149568" cy="1913334"/>
          </a:xfrm>
          <a:prstGeom prst="rect">
            <a:avLst/>
          </a:prstGeom>
          <a:noFill/>
          <a:ln>
            <a:noFill/>
          </a:ln>
        </p:spPr>
      </p:pic>
      <p:pic>
        <p:nvPicPr>
          <p:cNvPr id="280" name="Google Shape;280;p20" descr="Graphic of smartphones charging on a wireless charging platform. "/>
          <p:cNvPicPr preferRelativeResize="0"/>
          <p:nvPr/>
        </p:nvPicPr>
        <p:blipFill rotWithShape="1">
          <a:blip r:embed="rId5">
            <a:alphaModFix/>
          </a:blip>
          <a:srcRect/>
          <a:stretch/>
        </p:blipFill>
        <p:spPr>
          <a:xfrm>
            <a:off x="7437400" y="4800600"/>
            <a:ext cx="2447538" cy="1584722"/>
          </a:xfrm>
          <a:prstGeom prst="rect">
            <a:avLst/>
          </a:prstGeom>
          <a:noFill/>
          <a:ln>
            <a:noFill/>
          </a:ln>
        </p:spPr>
      </p:pic>
      <p:sp>
        <p:nvSpPr>
          <p:cNvPr id="281" name="Google Shape;281;p2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Electronic Data and Instructions</a:t>
            </a:r>
            <a:endParaRPr/>
          </a:p>
        </p:txBody>
      </p:sp>
      <p:sp>
        <p:nvSpPr>
          <p:cNvPr id="288" name="Google Shape;288;p21"/>
          <p:cNvSpPr txBox="1">
            <a:spLocks noGrp="1"/>
          </p:cNvSpPr>
          <p:nvPr>
            <p:ph type="body" idx="1"/>
          </p:nvPr>
        </p:nvSpPr>
        <p:spPr>
          <a:xfrm>
            <a:off x="1506071" y="16764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Digital electronic signals</a:t>
            </a:r>
            <a:endParaRPr/>
          </a:p>
          <a:p>
            <a:pPr marL="742950" lvl="1" indent="-285750" algn="l" rtl="0">
              <a:spcBef>
                <a:spcPts val="480"/>
              </a:spcBef>
              <a:spcAft>
                <a:spcPts val="0"/>
              </a:spcAft>
              <a:buSzPts val="2640"/>
              <a:buChar char="⚫"/>
            </a:pPr>
            <a:r>
              <a:rPr lang="en-US" sz="2400"/>
              <a:t>Recognized by computers</a:t>
            </a:r>
            <a:endParaRPr/>
          </a:p>
          <a:p>
            <a:pPr marL="274320" lvl="0" indent="-274320" algn="l" rtl="0">
              <a:spcBef>
                <a:spcPts val="560"/>
              </a:spcBef>
              <a:spcAft>
                <a:spcPts val="0"/>
              </a:spcAft>
              <a:buSzPts val="3080"/>
              <a:buChar char="⚫"/>
            </a:pPr>
            <a:r>
              <a:rPr lang="en-US" sz="2800"/>
              <a:t>Analog signals</a:t>
            </a:r>
            <a:endParaRPr/>
          </a:p>
          <a:p>
            <a:pPr marL="742950" lvl="1" indent="-285750" algn="l" rtl="0">
              <a:spcBef>
                <a:spcPts val="480"/>
              </a:spcBef>
              <a:spcAft>
                <a:spcPts val="0"/>
              </a:spcAft>
              <a:buSzPts val="2640"/>
              <a:buChar char="⚫"/>
            </a:pPr>
            <a:r>
              <a:rPr lang="en-US" sz="2400"/>
              <a:t>Continuous signal</a:t>
            </a:r>
            <a:endParaRPr/>
          </a:p>
          <a:p>
            <a:pPr marL="742950" lvl="1" indent="-285750" algn="l" rtl="0">
              <a:spcBef>
                <a:spcPts val="480"/>
              </a:spcBef>
              <a:spcAft>
                <a:spcPts val="0"/>
              </a:spcAft>
              <a:buSzPts val="2640"/>
              <a:buChar char="⚫"/>
            </a:pPr>
            <a:r>
              <a:rPr lang="en-US" sz="2400"/>
              <a:t>Created by voices</a:t>
            </a:r>
            <a:endParaRPr/>
          </a:p>
          <a:p>
            <a:pPr marL="274320" lvl="0" indent="-274320" algn="l" rtl="0">
              <a:spcBef>
                <a:spcPts val="560"/>
              </a:spcBef>
              <a:spcAft>
                <a:spcPts val="0"/>
              </a:spcAft>
              <a:buSzPts val="3080"/>
              <a:buChar char="⚫"/>
            </a:pPr>
            <a:r>
              <a:rPr lang="en-US" sz="2800"/>
              <a:t>Conversion must take place from analog to digital before processing can occur</a:t>
            </a:r>
            <a:endParaRPr/>
          </a:p>
        </p:txBody>
      </p:sp>
      <p:sp>
        <p:nvSpPr>
          <p:cNvPr id="289" name="Google Shape;289;p2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0241" y="1329545"/>
            <a:ext cx="9508175" cy="608983"/>
          </a:xfrm>
        </p:spPr>
        <p:txBody>
          <a:bodyPr/>
          <a:lstStyle/>
          <a:p>
            <a:pPr marL="33020" indent="0">
              <a:buNone/>
            </a:pPr>
            <a:r>
              <a:rPr lang="en-MY" b="1" dirty="0" smtClean="0"/>
              <a:t>Stages in IT </a:t>
            </a:r>
            <a:r>
              <a:rPr lang="en-MY" b="1" dirty="0"/>
              <a:t>I</a:t>
            </a:r>
            <a:r>
              <a:rPr lang="en-MY" b="1" dirty="0" smtClean="0"/>
              <a:t>nfrastructure Evolution</a:t>
            </a:r>
            <a:endParaRPr lang="en-MY"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Title 1">
            <a:extLst>
              <a:ext uri="{FF2B5EF4-FFF2-40B4-BE49-F238E27FC236}">
                <a16:creationId xmlns="" xmlns:a16="http://schemas.microsoft.com/office/drawing/2014/main" id="{59C5D34D-3BAD-8FE2-798E-6219E44073F9}"/>
              </a:ext>
            </a:extLst>
          </p:cNvPr>
          <p:cNvSpPr>
            <a:spLocks noGrp="1"/>
          </p:cNvSpPr>
          <p:nvPr>
            <p:ph type="title"/>
          </p:nvPr>
        </p:nvSpPr>
        <p:spPr>
          <a:xfrm>
            <a:off x="1506071" y="0"/>
            <a:ext cx="10588698" cy="1188720"/>
          </a:xfrm>
        </p:spPr>
        <p:txBody>
          <a:bodyPr>
            <a:normAutofit/>
          </a:bodyPr>
          <a:lstStyle/>
          <a:p>
            <a:r>
              <a:rPr lang="en-MY" b="1" i="0" dirty="0">
                <a:effectLst/>
                <a:latin typeface="-apple-system"/>
              </a:rPr>
              <a:t>Evolution of IT Infrastructure</a:t>
            </a:r>
            <a:endParaRPr lang="en-MY" dirty="0"/>
          </a:p>
        </p:txBody>
      </p:sp>
      <p:sp>
        <p:nvSpPr>
          <p:cNvPr id="6" name="Rectangle 5"/>
          <p:cNvSpPr/>
          <p:nvPr/>
        </p:nvSpPr>
        <p:spPr>
          <a:xfrm>
            <a:off x="432816" y="1901952"/>
            <a:ext cx="6309360" cy="49987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MY" sz="2400" dirty="0" smtClean="0"/>
              <a:t>Mainframe / Mini Computers (1959- present)</a:t>
            </a:r>
            <a:endParaRPr lang="en-MY" sz="2400" dirty="0"/>
          </a:p>
        </p:txBody>
      </p:sp>
      <p:sp>
        <p:nvSpPr>
          <p:cNvPr id="7" name="Rectangle 6"/>
          <p:cNvSpPr/>
          <p:nvPr/>
        </p:nvSpPr>
        <p:spPr>
          <a:xfrm>
            <a:off x="2231136" y="2731008"/>
            <a:ext cx="5608320" cy="512064"/>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MY" sz="2400" dirty="0" smtClean="0"/>
              <a:t>Personal Computer (1981 – present) </a:t>
            </a:r>
            <a:endParaRPr lang="en-MY" sz="2400" dirty="0"/>
          </a:p>
        </p:txBody>
      </p:sp>
      <p:sp>
        <p:nvSpPr>
          <p:cNvPr id="8" name="Rectangle 7"/>
          <p:cNvSpPr/>
          <p:nvPr/>
        </p:nvSpPr>
        <p:spPr>
          <a:xfrm>
            <a:off x="2596896" y="3608832"/>
            <a:ext cx="6163056" cy="512064"/>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MY" sz="2400" dirty="0" smtClean="0"/>
              <a:t>Client / Server Computing  (1983 – Present)</a:t>
            </a:r>
            <a:endParaRPr lang="en-MY" sz="2400" dirty="0"/>
          </a:p>
        </p:txBody>
      </p:sp>
      <p:sp>
        <p:nvSpPr>
          <p:cNvPr id="9" name="Rectangle 8"/>
          <p:cNvSpPr/>
          <p:nvPr/>
        </p:nvSpPr>
        <p:spPr>
          <a:xfrm>
            <a:off x="3822192" y="4474464"/>
            <a:ext cx="7126224" cy="487680"/>
          </a:xfrm>
          <a:prstGeom prst="rect">
            <a:avLst/>
          </a:prstGeom>
          <a:solidFill>
            <a:schemeClr val="bg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MY" sz="2400" dirty="0" smtClean="0"/>
              <a:t>Web-based Enterprise Computing (1992 – present) </a:t>
            </a:r>
            <a:endParaRPr lang="en-MY" sz="2400" dirty="0"/>
          </a:p>
        </p:txBody>
      </p:sp>
      <p:sp>
        <p:nvSpPr>
          <p:cNvPr id="10" name="Rectangle 9"/>
          <p:cNvSpPr/>
          <p:nvPr/>
        </p:nvSpPr>
        <p:spPr>
          <a:xfrm>
            <a:off x="4797552" y="5315712"/>
            <a:ext cx="6821424" cy="524256"/>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MY" sz="2400" dirty="0" smtClean="0"/>
              <a:t> Cloud / Mobile Computing  (2000 – present)</a:t>
            </a:r>
            <a:endParaRPr lang="en-MY" sz="2400" dirty="0"/>
          </a:p>
        </p:txBody>
      </p:sp>
      <p:sp>
        <p:nvSpPr>
          <p:cNvPr id="11" name="Rectangle 10"/>
          <p:cNvSpPr/>
          <p:nvPr/>
        </p:nvSpPr>
        <p:spPr>
          <a:xfrm>
            <a:off x="5678424" y="6156960"/>
            <a:ext cx="6196584" cy="49377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MY" sz="2400" dirty="0" smtClean="0"/>
              <a:t> Edge Computing / </a:t>
            </a:r>
            <a:r>
              <a:rPr lang="en-MY" sz="2400" dirty="0" err="1" smtClean="0"/>
              <a:t>IoT</a:t>
            </a:r>
            <a:r>
              <a:rPr lang="en-MY" sz="2400" dirty="0" smtClean="0"/>
              <a:t> (2010 – present) </a:t>
            </a:r>
            <a:endParaRPr lang="en-MY" sz="2400" dirty="0"/>
          </a:p>
        </p:txBody>
      </p:sp>
      <p:sp>
        <p:nvSpPr>
          <p:cNvPr id="12" name="Down Arrow 11"/>
          <p:cNvSpPr/>
          <p:nvPr/>
        </p:nvSpPr>
        <p:spPr>
          <a:xfrm>
            <a:off x="3822192" y="2401824"/>
            <a:ext cx="365760" cy="329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Down Arrow 12"/>
          <p:cNvSpPr/>
          <p:nvPr/>
        </p:nvSpPr>
        <p:spPr>
          <a:xfrm>
            <a:off x="4492752" y="3279648"/>
            <a:ext cx="365760" cy="329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Down Arrow 13"/>
          <p:cNvSpPr/>
          <p:nvPr/>
        </p:nvSpPr>
        <p:spPr>
          <a:xfrm>
            <a:off x="5474208" y="4145280"/>
            <a:ext cx="365760" cy="329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Down Arrow 14"/>
          <p:cNvSpPr/>
          <p:nvPr/>
        </p:nvSpPr>
        <p:spPr>
          <a:xfrm>
            <a:off x="6656832" y="5010912"/>
            <a:ext cx="365760" cy="329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Down Arrow 15"/>
          <p:cNvSpPr/>
          <p:nvPr/>
        </p:nvSpPr>
        <p:spPr>
          <a:xfrm>
            <a:off x="8028432" y="5839968"/>
            <a:ext cx="365760" cy="329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29714891"/>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Numeric Representation</a:t>
            </a:r>
            <a:endParaRPr/>
          </a:p>
        </p:txBody>
      </p:sp>
      <p:sp>
        <p:nvSpPr>
          <p:cNvPr id="296" name="Google Shape;296;p22"/>
          <p:cNvSpPr txBox="1">
            <a:spLocks noGrp="1"/>
          </p:cNvSpPr>
          <p:nvPr>
            <p:ph type="body" idx="1"/>
          </p:nvPr>
        </p:nvSpPr>
        <p:spPr>
          <a:xfrm>
            <a:off x="1506071" y="1752600"/>
            <a:ext cx="723042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Two-state binary system consists of only two digits called bits</a:t>
            </a:r>
            <a:endParaRPr/>
          </a:p>
          <a:p>
            <a:pPr marL="742950" lvl="1" indent="-285750" algn="l" rtl="0">
              <a:spcBef>
                <a:spcPts val="480"/>
              </a:spcBef>
              <a:spcAft>
                <a:spcPts val="0"/>
              </a:spcAft>
              <a:buSzPts val="2640"/>
              <a:buChar char="⚫"/>
            </a:pPr>
            <a:r>
              <a:rPr lang="en-US"/>
              <a:t>On = 1; negative charge</a:t>
            </a:r>
            <a:endParaRPr/>
          </a:p>
          <a:p>
            <a:pPr marL="742950" lvl="1" indent="-285750" algn="l" rtl="0">
              <a:spcBef>
                <a:spcPts val="480"/>
              </a:spcBef>
              <a:spcAft>
                <a:spcPts val="0"/>
              </a:spcAft>
              <a:buSzPts val="2640"/>
              <a:buChar char="⚫"/>
            </a:pPr>
            <a:r>
              <a:rPr lang="en-US"/>
              <a:t>Off = 0; no charge</a:t>
            </a:r>
            <a:endParaRPr/>
          </a:p>
          <a:p>
            <a:pPr marL="274320" lvl="0" indent="-274320" algn="l" rtl="0">
              <a:spcBef>
                <a:spcPts val="560"/>
              </a:spcBef>
              <a:spcAft>
                <a:spcPts val="0"/>
              </a:spcAft>
              <a:buSzPts val="3080"/>
              <a:buChar char="⚫"/>
            </a:pPr>
            <a:r>
              <a:rPr lang="en-US"/>
              <a:t>Byte = 8 bits grouped together</a:t>
            </a:r>
            <a:endParaRPr/>
          </a:p>
          <a:p>
            <a:pPr marL="274320" lvl="0" indent="-274320" algn="l" rtl="0">
              <a:spcBef>
                <a:spcPts val="560"/>
              </a:spcBef>
              <a:spcAft>
                <a:spcPts val="0"/>
              </a:spcAft>
              <a:buSzPts val="3080"/>
              <a:buChar char="⚫"/>
            </a:pPr>
            <a:r>
              <a:rPr lang="en-US"/>
              <a:t>Hexadecimal system</a:t>
            </a:r>
            <a:endParaRPr/>
          </a:p>
          <a:p>
            <a:pPr marL="742950" lvl="1" indent="-285750" algn="l" rtl="0">
              <a:spcBef>
                <a:spcPts val="480"/>
              </a:spcBef>
              <a:spcAft>
                <a:spcPts val="0"/>
              </a:spcAft>
              <a:buSzPts val="2640"/>
              <a:buChar char="⚫"/>
            </a:pPr>
            <a:r>
              <a:rPr lang="en-US"/>
              <a:t>Uses 16 digits to represent binary numbers</a:t>
            </a:r>
            <a:endParaRPr/>
          </a:p>
          <a:p>
            <a:pPr marL="457200" lvl="1" indent="0" algn="l" rtl="0">
              <a:spcBef>
                <a:spcPts val="400"/>
              </a:spcBef>
              <a:spcAft>
                <a:spcPts val="0"/>
              </a:spcAft>
              <a:buSzPts val="2200"/>
              <a:buNone/>
            </a:pPr>
            <a:r>
              <a:rPr lang="en-US" sz="2000"/>
              <a:t>(0, 1, 2, 3, 4, 5, 6, 7, 8, 9, A, B, C, D, E, F)</a:t>
            </a:r>
            <a:endParaRPr/>
          </a:p>
        </p:txBody>
      </p:sp>
      <p:pic>
        <p:nvPicPr>
          <p:cNvPr id="297" name="Google Shape;297;p22" descr="Chart of the decimal, binary, hexadecimal system. "/>
          <p:cNvPicPr preferRelativeResize="0"/>
          <p:nvPr/>
        </p:nvPicPr>
        <p:blipFill rotWithShape="1">
          <a:blip r:embed="rId3">
            <a:alphaModFix/>
          </a:blip>
          <a:srcRect/>
          <a:stretch/>
        </p:blipFill>
        <p:spPr>
          <a:xfrm>
            <a:off x="8994371" y="1526770"/>
            <a:ext cx="2965219" cy="4861917"/>
          </a:xfrm>
          <a:prstGeom prst="rect">
            <a:avLst/>
          </a:prstGeom>
          <a:noFill/>
          <a:ln>
            <a:noFill/>
          </a:ln>
        </p:spPr>
      </p:pic>
      <p:sp>
        <p:nvSpPr>
          <p:cNvPr id="298" name="Google Shape;298;p2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3"/>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HARDWARE -Part 3 (Input and Output)</a:t>
            </a:r>
            <a:br>
              <a:rPr lang="en-US" dirty="0"/>
            </a:br>
            <a:r>
              <a:rPr lang="en-US" dirty="0"/>
              <a:t>Introduction</a:t>
            </a:r>
            <a:endParaRPr dirty="0"/>
          </a:p>
        </p:txBody>
      </p:sp>
      <p:sp>
        <p:nvSpPr>
          <p:cNvPr id="304" name="Google Shape;304;p23"/>
          <p:cNvSpPr txBox="1">
            <a:spLocks noGrp="1"/>
          </p:cNvSpPr>
          <p:nvPr>
            <p:ph type="body" idx="1"/>
          </p:nvPr>
        </p:nvSpPr>
        <p:spPr>
          <a:xfrm>
            <a:off x="1506071" y="1676400"/>
            <a:ext cx="7858330" cy="452278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Font typeface="Arial"/>
              <a:buChar char="•"/>
            </a:pPr>
            <a:r>
              <a:rPr lang="en-US"/>
              <a:t>Have you ever wondered how information gets into your computer or comes out in a form you can use? </a:t>
            </a:r>
            <a:endParaRPr/>
          </a:p>
          <a:p>
            <a:pPr marL="742950" lvl="1" indent="-285750" algn="l" rtl="0">
              <a:spcBef>
                <a:spcPts val="480"/>
              </a:spcBef>
              <a:spcAft>
                <a:spcPts val="0"/>
              </a:spcAft>
              <a:buSzPts val="2640"/>
              <a:buChar char="•"/>
            </a:pPr>
            <a:r>
              <a:rPr lang="en-US"/>
              <a:t>Input devices convert what </a:t>
            </a:r>
            <a:br>
              <a:rPr lang="en-US"/>
            </a:br>
            <a:r>
              <a:rPr lang="en-US"/>
              <a:t>we understand into what the </a:t>
            </a:r>
            <a:br>
              <a:rPr lang="en-US"/>
            </a:br>
            <a:r>
              <a:rPr lang="en-US"/>
              <a:t>system unit can process</a:t>
            </a:r>
            <a:endParaRPr/>
          </a:p>
          <a:p>
            <a:pPr marL="742950" lvl="1" indent="-285750" algn="l" rtl="0">
              <a:spcBef>
                <a:spcPts val="480"/>
              </a:spcBef>
              <a:spcAft>
                <a:spcPts val="0"/>
              </a:spcAft>
              <a:buSzPts val="2640"/>
              <a:buChar char="•"/>
            </a:pPr>
            <a:r>
              <a:rPr lang="en-US"/>
              <a:t>Output devices convert what </a:t>
            </a:r>
            <a:br>
              <a:rPr lang="en-US"/>
            </a:br>
            <a:r>
              <a:rPr lang="en-US"/>
              <a:t>the system unit has processed </a:t>
            </a:r>
            <a:br>
              <a:rPr lang="en-US"/>
            </a:br>
            <a:r>
              <a:rPr lang="en-US"/>
              <a:t>into a form that we can understand</a:t>
            </a:r>
            <a:endParaRPr/>
          </a:p>
          <a:p>
            <a:pPr marL="274320" lvl="0" indent="-78740" algn="l" rtl="0">
              <a:spcBef>
                <a:spcPts val="560"/>
              </a:spcBef>
              <a:spcAft>
                <a:spcPts val="0"/>
              </a:spcAft>
              <a:buSzPts val="3080"/>
              <a:buFont typeface="Arial"/>
              <a:buNone/>
            </a:pPr>
            <a:endParaRPr/>
          </a:p>
        </p:txBody>
      </p:sp>
      <p:pic>
        <p:nvPicPr>
          <p:cNvPr id="305" name="Google Shape;305;p23" descr="Graphic of a girl using a computer. "/>
          <p:cNvPicPr preferRelativeResize="0"/>
          <p:nvPr/>
        </p:nvPicPr>
        <p:blipFill rotWithShape="1">
          <a:blip r:embed="rId3">
            <a:alphaModFix/>
          </a:blip>
          <a:srcRect/>
          <a:stretch/>
        </p:blipFill>
        <p:spPr>
          <a:xfrm>
            <a:off x="8914422" y="2039272"/>
            <a:ext cx="3144578" cy="4162023"/>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a:t>
            </a:r>
            <a:br>
              <a:rPr lang="en-US" dirty="0"/>
            </a:br>
            <a:r>
              <a:rPr lang="en-US" dirty="0"/>
              <a:t>Part 3 – Input and Output</a:t>
            </a:r>
            <a:endParaRPr dirty="0"/>
          </a:p>
        </p:txBody>
      </p:sp>
      <p:sp>
        <p:nvSpPr>
          <p:cNvPr id="312" name="Google Shape;312;p24"/>
          <p:cNvSpPr txBox="1">
            <a:spLocks noGrp="1"/>
          </p:cNvSpPr>
          <p:nvPr>
            <p:ph type="body" idx="1"/>
          </p:nvPr>
        </p:nvSpPr>
        <p:spPr>
          <a:xfrm>
            <a:off x="1506071" y="1676400"/>
            <a:ext cx="10000129" cy="4308938"/>
          </a:xfrm>
          <a:prstGeom prst="rect">
            <a:avLst/>
          </a:prstGeom>
          <a:noFill/>
          <a:ln>
            <a:noFill/>
          </a:ln>
        </p:spPr>
        <p:txBody>
          <a:bodyPr spcFirstLastPara="1" wrap="square" lIns="91425" tIns="45700" rIns="91425" bIns="45700" anchor="t" anchorCtr="0">
            <a:normAutofit fontScale="62500" lnSpcReduction="20000"/>
          </a:bodyPr>
          <a:lstStyle/>
          <a:p>
            <a:pPr marL="457200" lvl="0" indent="-457200" algn="l" rtl="0">
              <a:spcBef>
                <a:spcPts val="0"/>
              </a:spcBef>
              <a:spcAft>
                <a:spcPts val="0"/>
              </a:spcAft>
              <a:buSzPct val="110000"/>
              <a:buFont typeface="Calibri"/>
              <a:buAutoNum type="arabicPeriod"/>
            </a:pPr>
            <a:r>
              <a:rPr lang="en-US"/>
              <a:t>Define input.</a:t>
            </a:r>
            <a:endParaRPr/>
          </a:p>
          <a:p>
            <a:pPr marL="457200" lvl="0" indent="-457200" algn="l" rtl="0">
              <a:spcBef>
                <a:spcPts val="350"/>
              </a:spcBef>
              <a:spcAft>
                <a:spcPts val="0"/>
              </a:spcAft>
              <a:buSzPct val="110000"/>
              <a:buFont typeface="Calibri"/>
              <a:buAutoNum type="arabicPeriod"/>
            </a:pPr>
            <a:r>
              <a:rPr lang="en-US"/>
              <a:t>Describe keyboard entry including types and features of keyboards.</a:t>
            </a:r>
            <a:endParaRPr/>
          </a:p>
          <a:p>
            <a:pPr marL="457200" lvl="0" indent="-457200" algn="l" rtl="0">
              <a:spcBef>
                <a:spcPts val="350"/>
              </a:spcBef>
              <a:spcAft>
                <a:spcPts val="0"/>
              </a:spcAft>
              <a:buSzPct val="110000"/>
              <a:buFont typeface="Calibri"/>
              <a:buAutoNum type="arabicPeriod"/>
            </a:pPr>
            <a:r>
              <a:rPr lang="en-US"/>
              <a:t>Identify different pointing devices including game controllers and styluses.</a:t>
            </a:r>
            <a:endParaRPr/>
          </a:p>
          <a:p>
            <a:pPr marL="457200" lvl="0" indent="-457200" algn="l" rtl="0">
              <a:spcBef>
                <a:spcPts val="350"/>
              </a:spcBef>
              <a:spcAft>
                <a:spcPts val="0"/>
              </a:spcAft>
              <a:buSzPct val="110000"/>
              <a:buFont typeface="Calibri"/>
              <a:buAutoNum type="arabicPeriod"/>
            </a:pPr>
            <a:r>
              <a:rPr lang="en-US"/>
              <a:t>Describe scanning devices including optical scanners, RFID readers and recognition devices.</a:t>
            </a:r>
            <a:endParaRPr/>
          </a:p>
          <a:p>
            <a:pPr marL="457200" lvl="0" indent="-457200" algn="l" rtl="0">
              <a:spcBef>
                <a:spcPts val="350"/>
              </a:spcBef>
              <a:spcAft>
                <a:spcPts val="0"/>
              </a:spcAft>
              <a:buSzPct val="110000"/>
              <a:buFont typeface="Calibri"/>
              <a:buAutoNum type="arabicPeriod"/>
            </a:pPr>
            <a:r>
              <a:rPr lang="en-US"/>
              <a:t>Recognize image capturing devices and audio-input devices.</a:t>
            </a:r>
            <a:endParaRPr/>
          </a:p>
          <a:p>
            <a:pPr marL="457200" lvl="0" indent="-457200" algn="l" rtl="0">
              <a:spcBef>
                <a:spcPts val="350"/>
              </a:spcBef>
              <a:spcAft>
                <a:spcPts val="0"/>
              </a:spcAft>
              <a:buSzPct val="110000"/>
              <a:buFont typeface="Calibri"/>
              <a:buAutoNum type="arabicPeriod"/>
            </a:pPr>
            <a:r>
              <a:rPr lang="en-US"/>
              <a:t>Define output.</a:t>
            </a:r>
            <a:endParaRPr/>
          </a:p>
          <a:p>
            <a:pPr marL="457200" lvl="0" indent="-457200" algn="l" rtl="0">
              <a:spcBef>
                <a:spcPts val="350"/>
              </a:spcBef>
              <a:spcAft>
                <a:spcPts val="0"/>
              </a:spcAft>
              <a:buSzPct val="110000"/>
              <a:buFont typeface="Calibri"/>
              <a:buAutoNum type="arabicPeriod"/>
            </a:pPr>
            <a:r>
              <a:rPr lang="en-US"/>
              <a:t>Identify different monitor features and types including flat-panels and e-books.</a:t>
            </a:r>
            <a:endParaRPr/>
          </a:p>
          <a:p>
            <a:pPr marL="457200" lvl="0" indent="-457200" algn="l" rtl="0">
              <a:spcBef>
                <a:spcPts val="350"/>
              </a:spcBef>
              <a:spcAft>
                <a:spcPts val="0"/>
              </a:spcAft>
              <a:buSzPct val="110000"/>
              <a:buFont typeface="Calibri"/>
              <a:buAutoNum type="arabicPeriod"/>
            </a:pPr>
            <a:r>
              <a:rPr lang="en-US"/>
              <a:t>Define printing features and types including inkjet and cloud printers.</a:t>
            </a:r>
            <a:endParaRPr/>
          </a:p>
          <a:p>
            <a:pPr marL="457200" lvl="0" indent="-457200" algn="l" rtl="0">
              <a:spcBef>
                <a:spcPts val="350"/>
              </a:spcBef>
              <a:spcAft>
                <a:spcPts val="0"/>
              </a:spcAft>
              <a:buSzPct val="110000"/>
              <a:buFont typeface="Calibri"/>
              <a:buAutoNum type="arabicPeriod"/>
            </a:pPr>
            <a:r>
              <a:rPr lang="en-US"/>
              <a:t>Recognize different audio and video devices including portable media devices.</a:t>
            </a:r>
            <a:endParaRPr/>
          </a:p>
          <a:p>
            <a:pPr marL="457200" lvl="0" indent="-457200" algn="l" rtl="0">
              <a:spcBef>
                <a:spcPts val="350"/>
              </a:spcBef>
              <a:spcAft>
                <a:spcPts val="0"/>
              </a:spcAft>
              <a:buSzPct val="110000"/>
              <a:buFont typeface="Calibri"/>
              <a:buAutoNum type="arabicPeriod"/>
            </a:pPr>
            <a:r>
              <a:rPr lang="en-US"/>
              <a:t>Define combination input and output devices including multifunctional devices, telephones, drones, robots, and VR headgear and gloves.</a:t>
            </a:r>
            <a:endParaRPr/>
          </a:p>
          <a:p>
            <a:pPr marL="457200" lvl="0" indent="-457200" algn="l" rtl="0">
              <a:spcBef>
                <a:spcPts val="350"/>
              </a:spcBef>
              <a:spcAft>
                <a:spcPts val="0"/>
              </a:spcAft>
              <a:buSzPct val="110000"/>
              <a:buFont typeface="Calibri"/>
              <a:buAutoNum type="arabicPeriod"/>
            </a:pPr>
            <a:r>
              <a:rPr lang="en-US"/>
              <a:t>Explain ergonomics and ways to minimize physical damage.</a:t>
            </a:r>
            <a:endParaRPr/>
          </a:p>
          <a:p>
            <a:pPr marL="0" lvl="0" indent="0" algn="l" rtl="0">
              <a:spcBef>
                <a:spcPts val="350"/>
              </a:spcBef>
              <a:spcAft>
                <a:spcPts val="0"/>
              </a:spcAft>
              <a:buSzPct val="110000"/>
              <a:buNone/>
            </a:pPr>
            <a:endParaRPr/>
          </a:p>
          <a:p>
            <a:pPr marL="274320" lvl="0" indent="-152082" algn="l" rtl="0">
              <a:spcBef>
                <a:spcPts val="350"/>
              </a:spcBef>
              <a:spcAft>
                <a:spcPts val="0"/>
              </a:spcAft>
              <a:buSzPct val="110000"/>
              <a:buNone/>
            </a:pPr>
            <a:endParaRPr/>
          </a:p>
        </p:txBody>
      </p:sp>
      <p:sp>
        <p:nvSpPr>
          <p:cNvPr id="313" name="Google Shape;313;p2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What is Input?</a:t>
            </a:r>
            <a:endParaRPr/>
          </a:p>
        </p:txBody>
      </p:sp>
      <p:sp>
        <p:nvSpPr>
          <p:cNvPr id="320" name="Google Shape;320;p25"/>
          <p:cNvSpPr txBox="1">
            <a:spLocks noGrp="1"/>
          </p:cNvSpPr>
          <p:nvPr>
            <p:ph type="body" idx="1"/>
          </p:nvPr>
        </p:nvSpPr>
        <p:spPr>
          <a:xfrm>
            <a:off x="1506071" y="1828800"/>
            <a:ext cx="9508175" cy="4308938"/>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US"/>
              <a:t>Any data or instructions used by a computer</a:t>
            </a:r>
            <a:endParaRPr/>
          </a:p>
          <a:p>
            <a:pPr marL="274320" lvl="0" indent="-274320" algn="l" rtl="0">
              <a:spcBef>
                <a:spcPts val="560"/>
              </a:spcBef>
              <a:spcAft>
                <a:spcPts val="0"/>
              </a:spcAft>
              <a:buSzPts val="3080"/>
              <a:buChar char="⚫"/>
            </a:pPr>
            <a:r>
              <a:rPr lang="en-US"/>
              <a:t>Input devices translate data into a form that the system unit can process</a:t>
            </a:r>
            <a:endParaRPr/>
          </a:p>
          <a:p>
            <a:pPr marL="274320" lvl="0" indent="-274320" algn="l" rtl="0">
              <a:spcBef>
                <a:spcPts val="560"/>
              </a:spcBef>
              <a:spcAft>
                <a:spcPts val="0"/>
              </a:spcAft>
              <a:buSzPts val="3080"/>
              <a:buChar char="⚫"/>
            </a:pPr>
            <a:r>
              <a:rPr lang="en-US"/>
              <a:t>Some hardware input devices include:</a:t>
            </a:r>
            <a:endParaRPr/>
          </a:p>
          <a:p>
            <a:pPr marL="742950" lvl="1" indent="-285750" algn="l" rtl="0">
              <a:spcBef>
                <a:spcPts val="480"/>
              </a:spcBef>
              <a:spcAft>
                <a:spcPts val="0"/>
              </a:spcAft>
              <a:buSzPts val="2640"/>
              <a:buChar char="⚫"/>
            </a:pPr>
            <a:r>
              <a:rPr lang="en-US"/>
              <a:t>Keyboards</a:t>
            </a:r>
            <a:endParaRPr/>
          </a:p>
          <a:p>
            <a:pPr marL="742950" lvl="1" indent="-285750" algn="l" rtl="0">
              <a:spcBef>
                <a:spcPts val="480"/>
              </a:spcBef>
              <a:spcAft>
                <a:spcPts val="0"/>
              </a:spcAft>
              <a:buSzPts val="2640"/>
              <a:buChar char="⚫"/>
            </a:pPr>
            <a:r>
              <a:rPr lang="en-US"/>
              <a:t>Mice</a:t>
            </a:r>
            <a:endParaRPr/>
          </a:p>
          <a:p>
            <a:pPr marL="742950" lvl="1" indent="-285750" algn="l" rtl="0">
              <a:spcBef>
                <a:spcPts val="480"/>
              </a:spcBef>
              <a:spcAft>
                <a:spcPts val="0"/>
              </a:spcAft>
              <a:buSzPts val="2640"/>
              <a:buChar char="⚫"/>
            </a:pPr>
            <a:r>
              <a:rPr lang="en-US"/>
              <a:t>Pointing</a:t>
            </a:r>
            <a:endParaRPr/>
          </a:p>
          <a:p>
            <a:pPr marL="742950" lvl="1" indent="-285750" algn="l" rtl="0">
              <a:spcBef>
                <a:spcPts val="480"/>
              </a:spcBef>
              <a:spcAft>
                <a:spcPts val="0"/>
              </a:spcAft>
              <a:buSzPts val="2640"/>
              <a:buChar char="⚫"/>
            </a:pPr>
            <a:r>
              <a:rPr lang="en-US"/>
              <a:t>Scanning</a:t>
            </a:r>
            <a:endParaRPr/>
          </a:p>
          <a:p>
            <a:pPr marL="742950" lvl="1" indent="-285750" algn="l" rtl="0">
              <a:spcBef>
                <a:spcPts val="480"/>
              </a:spcBef>
              <a:spcAft>
                <a:spcPts val="0"/>
              </a:spcAft>
              <a:buSzPts val="2640"/>
              <a:buChar char="⚫"/>
            </a:pPr>
            <a:r>
              <a:rPr lang="en-US"/>
              <a:t>Image capturing </a:t>
            </a:r>
            <a:endParaRPr/>
          </a:p>
          <a:p>
            <a:pPr marL="742950" lvl="1" indent="-285750" algn="l" rtl="0">
              <a:spcBef>
                <a:spcPts val="480"/>
              </a:spcBef>
              <a:spcAft>
                <a:spcPts val="0"/>
              </a:spcAft>
              <a:buSzPts val="2640"/>
              <a:buChar char="⚫"/>
            </a:pPr>
            <a:r>
              <a:rPr lang="en-US"/>
              <a:t>Audio-input</a:t>
            </a:r>
            <a:endParaRPr/>
          </a:p>
          <a:p>
            <a:pPr marL="274320" lvl="0" indent="-78740" algn="l" rtl="0">
              <a:spcBef>
                <a:spcPts val="560"/>
              </a:spcBef>
              <a:spcAft>
                <a:spcPts val="0"/>
              </a:spcAft>
              <a:buSzPts val="3080"/>
              <a:buNone/>
            </a:pPr>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Keyboard Entry</a:t>
            </a:r>
            <a:endParaRPr/>
          </a:p>
        </p:txBody>
      </p:sp>
      <p:sp>
        <p:nvSpPr>
          <p:cNvPr id="327" name="Google Shape;327;p26"/>
          <p:cNvSpPr txBox="1">
            <a:spLocks noGrp="1"/>
          </p:cNvSpPr>
          <p:nvPr>
            <p:ph type="body" idx="1"/>
          </p:nvPr>
        </p:nvSpPr>
        <p:spPr>
          <a:xfrm>
            <a:off x="1506070" y="1665697"/>
            <a:ext cx="9508175" cy="1922136"/>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US" sz="2400"/>
              <a:t>Keyboards</a:t>
            </a:r>
            <a:endParaRPr/>
          </a:p>
          <a:p>
            <a:pPr marL="742950" lvl="1" indent="-285750" algn="l" rtl="0">
              <a:spcBef>
                <a:spcPts val="400"/>
              </a:spcBef>
              <a:spcAft>
                <a:spcPts val="0"/>
              </a:spcAft>
              <a:buSzPts val="2200"/>
              <a:buChar char="⚫"/>
            </a:pPr>
            <a:r>
              <a:rPr lang="en-US" sz="2000"/>
              <a:t>Traditional keyboards</a:t>
            </a:r>
            <a:endParaRPr/>
          </a:p>
          <a:p>
            <a:pPr marL="742950" lvl="1" indent="-285750" algn="l" rtl="0">
              <a:spcBef>
                <a:spcPts val="400"/>
              </a:spcBef>
              <a:spcAft>
                <a:spcPts val="0"/>
              </a:spcAft>
              <a:buSzPts val="2200"/>
              <a:buChar char="⚫"/>
            </a:pPr>
            <a:r>
              <a:rPr lang="en-US" sz="2000"/>
              <a:t>Laptop keyboards</a:t>
            </a:r>
            <a:endParaRPr/>
          </a:p>
          <a:p>
            <a:pPr marL="742950" lvl="1" indent="-285750" algn="l" rtl="0">
              <a:spcBef>
                <a:spcPts val="400"/>
              </a:spcBef>
              <a:spcAft>
                <a:spcPts val="0"/>
              </a:spcAft>
              <a:buSzPts val="2200"/>
              <a:buChar char="⚫"/>
            </a:pPr>
            <a:r>
              <a:rPr lang="en-US" sz="2000"/>
              <a:t>Virtual keyboards</a:t>
            </a:r>
            <a:endParaRPr/>
          </a:p>
          <a:p>
            <a:pPr marL="742950" lvl="1" indent="-285750" algn="l" rtl="0">
              <a:spcBef>
                <a:spcPts val="400"/>
              </a:spcBef>
              <a:spcAft>
                <a:spcPts val="0"/>
              </a:spcAft>
              <a:buSzPts val="2200"/>
              <a:buChar char="⚫"/>
            </a:pPr>
            <a:r>
              <a:rPr lang="en-US" sz="2000"/>
              <a:t>Thumb keyboards</a:t>
            </a:r>
            <a:endParaRPr/>
          </a:p>
          <a:p>
            <a:pPr marL="274320" lvl="0" indent="-78740" algn="l" rtl="0">
              <a:spcBef>
                <a:spcPts val="560"/>
              </a:spcBef>
              <a:spcAft>
                <a:spcPts val="0"/>
              </a:spcAft>
              <a:buSzPts val="3080"/>
              <a:buNone/>
            </a:pPr>
            <a:endParaRPr/>
          </a:p>
        </p:txBody>
      </p:sp>
      <p:pic>
        <p:nvPicPr>
          <p:cNvPr id="328" name="Google Shape;328;p26" descr="Graphic of a traditional keyboard"/>
          <p:cNvPicPr preferRelativeResize="0"/>
          <p:nvPr/>
        </p:nvPicPr>
        <p:blipFill rotWithShape="1">
          <a:blip r:embed="rId3">
            <a:alphaModFix/>
          </a:blip>
          <a:srcRect/>
          <a:stretch/>
        </p:blipFill>
        <p:spPr>
          <a:xfrm>
            <a:off x="603929" y="4222865"/>
            <a:ext cx="4256596" cy="2024784"/>
          </a:xfrm>
          <a:prstGeom prst="rect">
            <a:avLst/>
          </a:prstGeom>
          <a:noFill/>
          <a:ln>
            <a:noFill/>
          </a:ln>
        </p:spPr>
      </p:pic>
      <p:pic>
        <p:nvPicPr>
          <p:cNvPr id="329" name="Google Shape;329;p26" descr="Graphic of a laptop keyboard"/>
          <p:cNvPicPr preferRelativeResize="0"/>
          <p:nvPr/>
        </p:nvPicPr>
        <p:blipFill rotWithShape="1">
          <a:blip r:embed="rId4">
            <a:alphaModFix/>
          </a:blip>
          <a:srcRect/>
          <a:stretch/>
        </p:blipFill>
        <p:spPr>
          <a:xfrm>
            <a:off x="5198091" y="3865053"/>
            <a:ext cx="3430517" cy="2555119"/>
          </a:xfrm>
          <a:prstGeom prst="rect">
            <a:avLst/>
          </a:prstGeom>
          <a:noFill/>
          <a:ln>
            <a:noFill/>
          </a:ln>
        </p:spPr>
      </p:pic>
      <p:pic>
        <p:nvPicPr>
          <p:cNvPr id="330" name="Google Shape;330;p26" descr="Graphic of a virtual keyboard"/>
          <p:cNvPicPr preferRelativeResize="0"/>
          <p:nvPr/>
        </p:nvPicPr>
        <p:blipFill rotWithShape="1">
          <a:blip r:embed="rId5">
            <a:alphaModFix/>
          </a:blip>
          <a:srcRect/>
          <a:stretch/>
        </p:blipFill>
        <p:spPr>
          <a:xfrm>
            <a:off x="5760577" y="1502487"/>
            <a:ext cx="2934536" cy="2202499"/>
          </a:xfrm>
          <a:prstGeom prst="rect">
            <a:avLst/>
          </a:prstGeom>
          <a:noFill/>
          <a:ln>
            <a:noFill/>
          </a:ln>
        </p:spPr>
      </p:pic>
      <p:pic>
        <p:nvPicPr>
          <p:cNvPr id="331" name="Google Shape;331;p26" descr="Graphic of a thumb keyboard on a smart phone. "/>
          <p:cNvPicPr preferRelativeResize="0"/>
          <p:nvPr/>
        </p:nvPicPr>
        <p:blipFill rotWithShape="1">
          <a:blip r:embed="rId6">
            <a:alphaModFix/>
          </a:blip>
          <a:srcRect/>
          <a:stretch/>
        </p:blipFill>
        <p:spPr>
          <a:xfrm>
            <a:off x="9027622" y="3231718"/>
            <a:ext cx="2920745" cy="311920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Pointing Devices  </a:t>
            </a:r>
            <a:endParaRPr/>
          </a:p>
        </p:txBody>
      </p:sp>
      <p:sp>
        <p:nvSpPr>
          <p:cNvPr id="338" name="Google Shape;338;p27"/>
          <p:cNvSpPr txBox="1">
            <a:spLocks noGrp="1"/>
          </p:cNvSpPr>
          <p:nvPr>
            <p:ph type="body" idx="1"/>
          </p:nvPr>
        </p:nvSpPr>
        <p:spPr>
          <a:xfrm>
            <a:off x="1599772" y="1489421"/>
            <a:ext cx="10425451" cy="1788617"/>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ct val="110000"/>
              <a:buNone/>
            </a:pPr>
            <a:r>
              <a:rPr lang="en-US"/>
              <a:t>Provide an intuitive interface by accepting pointing gestures and converting them into machine-readable input</a:t>
            </a:r>
            <a:endParaRPr/>
          </a:p>
          <a:p>
            <a:pPr marL="274320" lvl="0" indent="-274320" algn="l" rtl="0">
              <a:spcBef>
                <a:spcPts val="518"/>
              </a:spcBef>
              <a:spcAft>
                <a:spcPts val="0"/>
              </a:spcAft>
              <a:buSzPct val="110000"/>
              <a:buChar char="⚫"/>
            </a:pPr>
            <a:r>
              <a:rPr lang="en-US"/>
              <a:t>Wide variety of devices such as Mouse, Touch screen, Game controller, Stylus</a:t>
            </a:r>
            <a:endParaRPr/>
          </a:p>
          <a:p>
            <a:pPr marL="274320" lvl="0" indent="-93408" algn="l" rtl="0">
              <a:spcBef>
                <a:spcPts val="518"/>
              </a:spcBef>
              <a:spcAft>
                <a:spcPts val="0"/>
              </a:spcAft>
              <a:buSzPct val="110000"/>
              <a:buNone/>
            </a:pPr>
            <a:endParaRPr/>
          </a:p>
        </p:txBody>
      </p:sp>
      <p:sp>
        <p:nvSpPr>
          <p:cNvPr id="339" name="Google Shape;339;p2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40" name="Google Shape;340;p27"/>
          <p:cNvSpPr txBox="1"/>
          <p:nvPr/>
        </p:nvSpPr>
        <p:spPr>
          <a:xfrm>
            <a:off x="306868" y="3420605"/>
            <a:ext cx="4213243" cy="363533"/>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Mouse Types</a:t>
            </a:r>
            <a:endParaRPr sz="4000" b="1" cap="none">
              <a:solidFill>
                <a:schemeClr val="dk1"/>
              </a:solidFill>
              <a:latin typeface="Verdana"/>
              <a:ea typeface="Verdana"/>
              <a:cs typeface="Verdana"/>
              <a:sym typeface="Verdana"/>
            </a:endParaRPr>
          </a:p>
        </p:txBody>
      </p:sp>
      <p:sp>
        <p:nvSpPr>
          <p:cNvPr id="341" name="Google Shape;341;p27"/>
          <p:cNvSpPr txBox="1"/>
          <p:nvPr/>
        </p:nvSpPr>
        <p:spPr>
          <a:xfrm>
            <a:off x="858331" y="3803637"/>
            <a:ext cx="3058061" cy="2846717"/>
          </a:xfrm>
          <a:prstGeom prst="rect">
            <a:avLst/>
          </a:prstGeom>
          <a:noFill/>
          <a:ln>
            <a:noFill/>
          </a:ln>
        </p:spPr>
        <p:txBody>
          <a:bodyPr spcFirstLastPara="1" wrap="square" lIns="91425" tIns="45700" rIns="91425" bIns="45700" anchor="t" anchorCtr="0">
            <a:normAutofit fontScale="550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Optical mouse</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Has no moving parts</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Emits and senses light to detect mouse movement</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Can be used on any surface</a:t>
            </a:r>
            <a:endParaRPr/>
          </a:p>
          <a:p>
            <a:pPr marL="274320" marR="0" lvl="0" indent="-274320" algn="l" rtl="0">
              <a:spcBef>
                <a:spcPts val="266"/>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Wireless mouse</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Battery operated</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Uses radio waves or infrared light waves</a:t>
            </a:r>
            <a:endParaRPr/>
          </a:p>
          <a:p>
            <a:pPr marL="274320" marR="0" lvl="0" indent="-274320" algn="l" rtl="0">
              <a:spcBef>
                <a:spcPts val="266"/>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Touch pads</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Controls pointer by moving and tapping your fingers on the surface of the pad</a:t>
            </a:r>
            <a:endParaRPr sz="2400" b="0" i="0" u="none" strike="noStrike" cap="none">
              <a:solidFill>
                <a:schemeClr val="dk1"/>
              </a:solidFill>
              <a:latin typeface="Verdana"/>
              <a:ea typeface="Verdana"/>
              <a:cs typeface="Verdana"/>
              <a:sym typeface="Verdana"/>
            </a:endParaRPr>
          </a:p>
        </p:txBody>
      </p:sp>
      <p:pic>
        <p:nvPicPr>
          <p:cNvPr id="342" name="Google Shape;342;p27" descr="Graphic of an optical mouse"/>
          <p:cNvPicPr preferRelativeResize="0"/>
          <p:nvPr/>
        </p:nvPicPr>
        <p:blipFill rotWithShape="1">
          <a:blip r:embed="rId3">
            <a:alphaModFix/>
          </a:blip>
          <a:srcRect/>
          <a:stretch/>
        </p:blipFill>
        <p:spPr>
          <a:xfrm>
            <a:off x="719789" y="4821185"/>
            <a:ext cx="600054" cy="515734"/>
          </a:xfrm>
          <a:prstGeom prst="rect">
            <a:avLst/>
          </a:prstGeom>
          <a:noFill/>
          <a:ln>
            <a:noFill/>
          </a:ln>
        </p:spPr>
      </p:pic>
      <p:pic>
        <p:nvPicPr>
          <p:cNvPr id="343" name="Google Shape;343;p27" descr="Graphic of a touch pad on a laptop computer"/>
          <p:cNvPicPr preferRelativeResize="0"/>
          <p:nvPr/>
        </p:nvPicPr>
        <p:blipFill rotWithShape="1">
          <a:blip r:embed="rId4">
            <a:alphaModFix/>
          </a:blip>
          <a:srcRect/>
          <a:stretch/>
        </p:blipFill>
        <p:spPr>
          <a:xfrm>
            <a:off x="486876" y="5651786"/>
            <a:ext cx="1112896" cy="753966"/>
          </a:xfrm>
          <a:prstGeom prst="rect">
            <a:avLst/>
          </a:prstGeom>
          <a:noFill/>
          <a:ln>
            <a:noFill/>
          </a:ln>
        </p:spPr>
      </p:pic>
      <p:sp>
        <p:nvSpPr>
          <p:cNvPr id="344" name="Google Shape;344;p27"/>
          <p:cNvSpPr txBox="1"/>
          <p:nvPr/>
        </p:nvSpPr>
        <p:spPr>
          <a:xfrm>
            <a:off x="4163926" y="3784138"/>
            <a:ext cx="3360417" cy="3019246"/>
          </a:xfrm>
          <a:prstGeom prst="rect">
            <a:avLst/>
          </a:prstGeom>
          <a:noFill/>
          <a:ln>
            <a:noFill/>
          </a:ln>
        </p:spPr>
        <p:txBody>
          <a:bodyPr spcFirstLastPara="1" wrap="square" lIns="91425" tIns="45700" rIns="91425" bIns="45700" anchor="t" anchorCtr="0">
            <a:normAutofit fontScale="62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Can be touched with more than one finger</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Common on mobile devices </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Apple iPhone</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Notebook computers</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Desktop monitors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Stylus is a pen-like device</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Used on tablets</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Uses handwriting recognition software</a:t>
            </a:r>
            <a:endParaRPr sz="2400" b="0" i="0" u="none" strike="noStrike" cap="none">
              <a:solidFill>
                <a:schemeClr val="dk1"/>
              </a:solidFill>
              <a:latin typeface="Verdana"/>
              <a:ea typeface="Verdana"/>
              <a:cs typeface="Verdana"/>
              <a:sym typeface="Verdana"/>
            </a:endParaRPr>
          </a:p>
        </p:txBody>
      </p:sp>
      <p:sp>
        <p:nvSpPr>
          <p:cNvPr id="345" name="Google Shape;345;p27"/>
          <p:cNvSpPr txBox="1"/>
          <p:nvPr/>
        </p:nvSpPr>
        <p:spPr>
          <a:xfrm>
            <a:off x="4443064" y="3450055"/>
            <a:ext cx="3576435" cy="383032"/>
          </a:xfrm>
          <a:prstGeom prst="rect">
            <a:avLst/>
          </a:prstGeom>
          <a:noFill/>
          <a:ln>
            <a:noFill/>
          </a:ln>
        </p:spPr>
        <p:txBody>
          <a:bodyPr spcFirstLastPara="1" wrap="square" lIns="91425" tIns="45700" rIns="91425" bIns="45700" anchor="ctr" anchorCtr="0">
            <a:normAutofit fontScale="52499" lnSpcReduction="200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Touch Screen</a:t>
            </a:r>
            <a:endParaRPr sz="4000" b="1" cap="none">
              <a:solidFill>
                <a:schemeClr val="dk1"/>
              </a:solidFill>
              <a:latin typeface="Verdana"/>
              <a:ea typeface="Verdana"/>
              <a:cs typeface="Verdana"/>
              <a:sym typeface="Verdana"/>
            </a:endParaRPr>
          </a:p>
        </p:txBody>
      </p:sp>
      <p:pic>
        <p:nvPicPr>
          <p:cNvPr id="346" name="Google Shape;346;p27" descr="Graphic of a user using a multi-touch screen"/>
          <p:cNvPicPr preferRelativeResize="0"/>
          <p:nvPr/>
        </p:nvPicPr>
        <p:blipFill rotWithShape="1">
          <a:blip r:embed="rId5">
            <a:alphaModFix/>
          </a:blip>
          <a:srcRect/>
          <a:stretch/>
        </p:blipFill>
        <p:spPr>
          <a:xfrm>
            <a:off x="7028736" y="3612121"/>
            <a:ext cx="1269901" cy="917011"/>
          </a:xfrm>
          <a:prstGeom prst="rect">
            <a:avLst/>
          </a:prstGeom>
          <a:noFill/>
          <a:ln>
            <a:noFill/>
          </a:ln>
        </p:spPr>
      </p:pic>
      <p:pic>
        <p:nvPicPr>
          <p:cNvPr id="347" name="Google Shape;347;p27" descr="User using a stylus on a tablet"/>
          <p:cNvPicPr preferRelativeResize="0"/>
          <p:nvPr/>
        </p:nvPicPr>
        <p:blipFill rotWithShape="1">
          <a:blip r:embed="rId6">
            <a:alphaModFix/>
          </a:blip>
          <a:srcRect/>
          <a:stretch/>
        </p:blipFill>
        <p:spPr>
          <a:xfrm>
            <a:off x="7028736" y="5533084"/>
            <a:ext cx="1320410" cy="1117270"/>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28" descr="Graphic of a joystick game controller"/>
          <p:cNvPicPr preferRelativeResize="0"/>
          <p:nvPr/>
        </p:nvPicPr>
        <p:blipFill rotWithShape="1">
          <a:blip r:embed="rId3">
            <a:alphaModFix/>
          </a:blip>
          <a:srcRect/>
          <a:stretch/>
        </p:blipFill>
        <p:spPr>
          <a:xfrm>
            <a:off x="543214" y="4081251"/>
            <a:ext cx="3421264" cy="2481063"/>
          </a:xfrm>
          <a:prstGeom prst="rect">
            <a:avLst/>
          </a:prstGeom>
          <a:noFill/>
          <a:ln>
            <a:noFill/>
          </a:ln>
        </p:spPr>
      </p:pic>
      <p:sp>
        <p:nvSpPr>
          <p:cNvPr id="354" name="Google Shape;354;p28"/>
          <p:cNvSpPr txBox="1">
            <a:spLocks noGrp="1"/>
          </p:cNvSpPr>
          <p:nvPr>
            <p:ph type="title"/>
          </p:nvPr>
        </p:nvSpPr>
        <p:spPr>
          <a:xfrm>
            <a:off x="108592" y="133985"/>
            <a:ext cx="5791876"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Gaming Controllers</a:t>
            </a:r>
            <a:endParaRPr/>
          </a:p>
        </p:txBody>
      </p:sp>
      <p:sp>
        <p:nvSpPr>
          <p:cNvPr id="355" name="Google Shape;355;p28"/>
          <p:cNvSpPr txBox="1">
            <a:spLocks noGrp="1"/>
          </p:cNvSpPr>
          <p:nvPr>
            <p:ph type="body" idx="1"/>
          </p:nvPr>
        </p:nvSpPr>
        <p:spPr>
          <a:xfrm>
            <a:off x="357568" y="1523928"/>
            <a:ext cx="5249601" cy="2754774"/>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a:t>Provide input to computer games</a:t>
            </a:r>
            <a:endParaRPr/>
          </a:p>
          <a:p>
            <a:pPr marL="285750" lvl="0" indent="-285750" algn="l" rtl="0">
              <a:spcBef>
                <a:spcPts val="434"/>
              </a:spcBef>
              <a:spcAft>
                <a:spcPts val="0"/>
              </a:spcAft>
              <a:buSzPct val="110000"/>
              <a:buFont typeface="Arial"/>
              <a:buChar char="•"/>
            </a:pPr>
            <a:r>
              <a:rPr lang="en-US"/>
              <a:t>Joysticks use pressure and direction of the stick</a:t>
            </a:r>
            <a:endParaRPr/>
          </a:p>
          <a:p>
            <a:pPr marL="285750" lvl="0" indent="-285750" algn="l" rtl="0">
              <a:spcBef>
                <a:spcPts val="434"/>
              </a:spcBef>
              <a:spcAft>
                <a:spcPts val="0"/>
              </a:spcAft>
              <a:buSzPct val="110000"/>
              <a:buFont typeface="Arial"/>
              <a:buChar char="•"/>
            </a:pPr>
            <a:r>
              <a:rPr lang="en-US"/>
              <a:t>Gaming mice are similar to a mouse but high precision</a:t>
            </a:r>
            <a:endParaRPr/>
          </a:p>
          <a:p>
            <a:pPr marL="285750" lvl="0" indent="-285750" algn="l" rtl="0">
              <a:spcBef>
                <a:spcPts val="434"/>
              </a:spcBef>
              <a:spcAft>
                <a:spcPts val="0"/>
              </a:spcAft>
              <a:buSzPct val="110000"/>
              <a:buFont typeface="Arial"/>
              <a:buChar char="•"/>
            </a:pPr>
            <a:r>
              <a:rPr lang="en-US"/>
              <a:t>Game pads use both hands </a:t>
            </a:r>
            <a:endParaRPr/>
          </a:p>
          <a:p>
            <a:pPr marL="285750" lvl="0" indent="-285750" algn="l" rtl="0">
              <a:spcBef>
                <a:spcPts val="434"/>
              </a:spcBef>
              <a:spcAft>
                <a:spcPts val="0"/>
              </a:spcAft>
              <a:buSzPct val="110000"/>
              <a:buFont typeface="Arial"/>
              <a:buChar char="•"/>
            </a:pPr>
            <a:r>
              <a:rPr lang="en-US"/>
              <a:t>Motion sensing device control games by user movement</a:t>
            </a:r>
            <a:endParaRPr/>
          </a:p>
          <a:p>
            <a:pPr marL="0" lvl="0" indent="0" algn="l" rtl="0">
              <a:spcBef>
                <a:spcPts val="434"/>
              </a:spcBef>
              <a:spcAft>
                <a:spcPts val="0"/>
              </a:spcAft>
              <a:buSzPct val="110000"/>
              <a:buNone/>
            </a:pPr>
            <a:endParaRPr/>
          </a:p>
        </p:txBody>
      </p:sp>
      <p:sp>
        <p:nvSpPr>
          <p:cNvPr id="356" name="Google Shape;356;p28"/>
          <p:cNvSpPr txBox="1"/>
          <p:nvPr/>
        </p:nvSpPr>
        <p:spPr>
          <a:xfrm>
            <a:off x="6960841" y="198408"/>
            <a:ext cx="5205280"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Scanning Devices</a:t>
            </a:r>
            <a:endParaRPr sz="4000" b="1" cap="none">
              <a:solidFill>
                <a:schemeClr val="dk1"/>
              </a:solidFill>
              <a:latin typeface="Verdana"/>
              <a:ea typeface="Verdana"/>
              <a:cs typeface="Verdana"/>
              <a:sym typeface="Verdana"/>
            </a:endParaRPr>
          </a:p>
        </p:txBody>
      </p:sp>
      <p:sp>
        <p:nvSpPr>
          <p:cNvPr id="357" name="Google Shape;357;p28"/>
          <p:cNvSpPr txBox="1"/>
          <p:nvPr/>
        </p:nvSpPr>
        <p:spPr>
          <a:xfrm>
            <a:off x="7137681" y="1456140"/>
            <a:ext cx="4585615" cy="4237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24968"/>
              </a:buClr>
              <a:buSzPts val="2200"/>
              <a:buFont typeface="Noto Sans Symbols"/>
              <a:buNone/>
            </a:pPr>
            <a:r>
              <a:rPr lang="en-US" sz="2000" b="0">
                <a:solidFill>
                  <a:schemeClr val="dk1"/>
                </a:solidFill>
                <a:latin typeface="Verdana"/>
                <a:ea typeface="Verdana"/>
                <a:cs typeface="Verdana"/>
                <a:sym typeface="Verdana"/>
              </a:rPr>
              <a:t>Scanners convert scanned data into a form the system unit can process</a:t>
            </a:r>
            <a:endParaRPr/>
          </a:p>
          <a:p>
            <a:pPr marL="274320" marR="0" lvl="0" indent="-274320" algn="l" rtl="0">
              <a:spcBef>
                <a:spcPts val="400"/>
              </a:spcBef>
              <a:spcAft>
                <a:spcPts val="0"/>
              </a:spcAft>
              <a:buClr>
                <a:srgbClr val="324968"/>
              </a:buClr>
              <a:buSzPts val="2200"/>
              <a:buFont typeface="Noto Sans Symbols"/>
              <a:buChar char="⚫"/>
            </a:pPr>
            <a:r>
              <a:rPr lang="en-US" sz="2000" b="0">
                <a:solidFill>
                  <a:schemeClr val="dk1"/>
                </a:solidFill>
                <a:latin typeface="Verdana"/>
                <a:ea typeface="Verdana"/>
                <a:cs typeface="Verdana"/>
                <a:sym typeface="Verdana"/>
              </a:rPr>
              <a:t>Optical scanners</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Flatbed scanners</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Document scanners </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Portable scanners</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3D scanners</a:t>
            </a:r>
            <a:endParaRPr sz="2000" b="0" i="0" u="none" strike="noStrike" cap="none">
              <a:solidFill>
                <a:schemeClr val="dk1"/>
              </a:solidFill>
              <a:latin typeface="Verdana"/>
              <a:ea typeface="Verdana"/>
              <a:cs typeface="Verdana"/>
              <a:sym typeface="Verdana"/>
            </a:endParaRPr>
          </a:p>
        </p:txBody>
      </p:sp>
      <p:pic>
        <p:nvPicPr>
          <p:cNvPr id="358" name="Google Shape;358;p28" descr="Graphic of a document scanner"/>
          <p:cNvPicPr preferRelativeResize="0"/>
          <p:nvPr/>
        </p:nvPicPr>
        <p:blipFill rotWithShape="1">
          <a:blip r:embed="rId4">
            <a:alphaModFix/>
          </a:blip>
          <a:srcRect/>
          <a:stretch/>
        </p:blipFill>
        <p:spPr>
          <a:xfrm>
            <a:off x="8540151" y="4469555"/>
            <a:ext cx="3368362" cy="2157022"/>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9"/>
          <p:cNvSpPr txBox="1">
            <a:spLocks noGrp="1"/>
          </p:cNvSpPr>
          <p:nvPr>
            <p:ph type="title"/>
          </p:nvPr>
        </p:nvSpPr>
        <p:spPr>
          <a:xfrm>
            <a:off x="272494" y="77638"/>
            <a:ext cx="4101099"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Card Readers</a:t>
            </a:r>
            <a:endParaRPr/>
          </a:p>
        </p:txBody>
      </p:sp>
      <p:sp>
        <p:nvSpPr>
          <p:cNvPr id="365" name="Google Shape;365;p29"/>
          <p:cNvSpPr txBox="1">
            <a:spLocks noGrp="1"/>
          </p:cNvSpPr>
          <p:nvPr>
            <p:ph type="body" idx="1"/>
          </p:nvPr>
        </p:nvSpPr>
        <p:spPr>
          <a:xfrm>
            <a:off x="469713" y="1532552"/>
            <a:ext cx="4516355" cy="4109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a:t>Interpret encoded information that is stored on debit, credit and identification cards</a:t>
            </a:r>
            <a:endParaRPr/>
          </a:p>
          <a:p>
            <a:pPr marL="274320" lvl="0" indent="-274320" algn="l" rtl="0">
              <a:spcBef>
                <a:spcPts val="518"/>
              </a:spcBef>
              <a:spcAft>
                <a:spcPts val="0"/>
              </a:spcAft>
              <a:buSzPct val="110000"/>
              <a:buChar char="⚫"/>
            </a:pPr>
            <a:r>
              <a:rPr lang="en-US"/>
              <a:t>Magnetic card reader</a:t>
            </a:r>
            <a:endParaRPr/>
          </a:p>
          <a:p>
            <a:pPr marL="742950" lvl="1" indent="-285750" algn="l" rtl="0">
              <a:spcBef>
                <a:spcPts val="444"/>
              </a:spcBef>
              <a:spcAft>
                <a:spcPts val="0"/>
              </a:spcAft>
              <a:buSzPct val="110000"/>
              <a:buChar char="⚫"/>
            </a:pPr>
            <a:r>
              <a:rPr lang="en-US"/>
              <a:t>Information read from strip when swiped through reader</a:t>
            </a:r>
            <a:endParaRPr/>
          </a:p>
          <a:p>
            <a:pPr marL="742950" lvl="1" indent="-285750" algn="l" rtl="0">
              <a:spcBef>
                <a:spcPts val="444"/>
              </a:spcBef>
              <a:spcAft>
                <a:spcPts val="0"/>
              </a:spcAft>
              <a:buSzPct val="110000"/>
              <a:buChar char="⚫"/>
            </a:pPr>
            <a:r>
              <a:rPr lang="en-US"/>
              <a:t>Smart cards hold additional security information</a:t>
            </a:r>
            <a:endParaRPr/>
          </a:p>
        </p:txBody>
      </p:sp>
      <p:sp>
        <p:nvSpPr>
          <p:cNvPr id="366" name="Google Shape;366;p29"/>
          <p:cNvSpPr txBox="1"/>
          <p:nvPr/>
        </p:nvSpPr>
        <p:spPr>
          <a:xfrm>
            <a:off x="6742305" y="77638"/>
            <a:ext cx="5239786"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Bar Code Readers</a:t>
            </a:r>
            <a:endParaRPr sz="4000" b="1" cap="none">
              <a:solidFill>
                <a:schemeClr val="dk1"/>
              </a:solidFill>
              <a:latin typeface="Verdana"/>
              <a:ea typeface="Verdana"/>
              <a:cs typeface="Verdana"/>
              <a:sym typeface="Verdana"/>
            </a:endParaRPr>
          </a:p>
        </p:txBody>
      </p:sp>
      <p:sp>
        <p:nvSpPr>
          <p:cNvPr id="367" name="Google Shape;367;p29"/>
          <p:cNvSpPr txBox="1"/>
          <p:nvPr/>
        </p:nvSpPr>
        <p:spPr>
          <a:xfrm>
            <a:off x="6410137" y="1608736"/>
            <a:ext cx="5571954" cy="3247935"/>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spcBef>
                <a:spcPts val="0"/>
              </a:spcBef>
              <a:spcAft>
                <a:spcPts val="0"/>
              </a:spcAft>
              <a:buClr>
                <a:srgbClr val="324968"/>
              </a:buClr>
              <a:buSzPct val="110000"/>
              <a:buFont typeface="Noto Sans Symbols"/>
              <a:buNone/>
            </a:pPr>
            <a:r>
              <a:rPr lang="en-US" sz="2400" b="0">
                <a:solidFill>
                  <a:schemeClr val="dk1"/>
                </a:solidFill>
                <a:latin typeface="Verdana"/>
                <a:ea typeface="Verdana"/>
                <a:cs typeface="Verdana"/>
                <a:sym typeface="Verdana"/>
              </a:rPr>
              <a:t>Contain photo-electric cells that scan or read bar codes or the zebra striped marks printed on product containers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Wand readers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Hand –held readers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UPCs and MaxiCode readers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UPC are heavily used in grocery stores for automated checkout and inventory control</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MaxiCode used by shipping companies for routing packages </a:t>
            </a:r>
            <a:endParaRPr sz="2000" b="0" i="0" u="none" strike="noStrike" cap="none">
              <a:solidFill>
                <a:schemeClr val="dk1"/>
              </a:solidFill>
              <a:latin typeface="Verdana"/>
              <a:ea typeface="Verdana"/>
              <a:cs typeface="Verdana"/>
              <a:sym typeface="Verdana"/>
            </a:endParaRPr>
          </a:p>
        </p:txBody>
      </p:sp>
      <p:pic>
        <p:nvPicPr>
          <p:cNvPr id="368" name="Google Shape;368;p29" descr="Graphic of someone using a hand-held wand reader scanning a bar code. "/>
          <p:cNvPicPr preferRelativeResize="0"/>
          <p:nvPr/>
        </p:nvPicPr>
        <p:blipFill rotWithShape="1">
          <a:blip r:embed="rId3">
            <a:alphaModFix/>
          </a:blip>
          <a:srcRect/>
          <a:stretch/>
        </p:blipFill>
        <p:spPr>
          <a:xfrm>
            <a:off x="7023163" y="4686809"/>
            <a:ext cx="2138089" cy="2110805"/>
          </a:xfrm>
          <a:prstGeom prst="rect">
            <a:avLst/>
          </a:prstGeom>
          <a:noFill/>
          <a:ln>
            <a:noFill/>
          </a:ln>
        </p:spPr>
      </p:pic>
      <p:pic>
        <p:nvPicPr>
          <p:cNvPr id="369" name="Google Shape;369;p29" descr="Graphic of a user with a smart phone bar code reader scanning a price tag. "/>
          <p:cNvPicPr preferRelativeResize="0"/>
          <p:nvPr/>
        </p:nvPicPr>
        <p:blipFill rotWithShape="1">
          <a:blip r:embed="rId4">
            <a:alphaModFix/>
          </a:blip>
          <a:srcRect/>
          <a:stretch/>
        </p:blipFill>
        <p:spPr>
          <a:xfrm>
            <a:off x="9196114" y="4692589"/>
            <a:ext cx="2069984" cy="2147461"/>
          </a:xfrm>
          <a:prstGeom prst="rect">
            <a:avLst/>
          </a:prstGeom>
          <a:noFill/>
          <a:ln>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0" descr="Graphic of a passport being scanned in an RFID reader. "/>
          <p:cNvPicPr preferRelativeResize="0"/>
          <p:nvPr/>
        </p:nvPicPr>
        <p:blipFill rotWithShape="1">
          <a:blip r:embed="rId3">
            <a:alphaModFix/>
          </a:blip>
          <a:srcRect/>
          <a:stretch/>
        </p:blipFill>
        <p:spPr>
          <a:xfrm>
            <a:off x="667753" y="4654856"/>
            <a:ext cx="1937425" cy="1972344"/>
          </a:xfrm>
          <a:prstGeom prst="rect">
            <a:avLst/>
          </a:prstGeom>
          <a:noFill/>
          <a:ln>
            <a:noFill/>
          </a:ln>
        </p:spPr>
      </p:pic>
      <p:sp>
        <p:nvSpPr>
          <p:cNvPr id="376" name="Google Shape;376;p30"/>
          <p:cNvSpPr txBox="1">
            <a:spLocks noGrp="1"/>
          </p:cNvSpPr>
          <p:nvPr>
            <p:ph type="title"/>
          </p:nvPr>
        </p:nvSpPr>
        <p:spPr>
          <a:xfrm>
            <a:off x="289746" y="69011"/>
            <a:ext cx="4239121"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RFID Readers </a:t>
            </a:r>
            <a:endParaRPr/>
          </a:p>
        </p:txBody>
      </p:sp>
      <p:sp>
        <p:nvSpPr>
          <p:cNvPr id="377" name="Google Shape;377;p30"/>
          <p:cNvSpPr txBox="1">
            <a:spLocks noGrp="1"/>
          </p:cNvSpPr>
          <p:nvPr>
            <p:ph type="body" idx="1"/>
          </p:nvPr>
        </p:nvSpPr>
        <p:spPr>
          <a:xfrm>
            <a:off x="400701" y="1454915"/>
            <a:ext cx="5258227" cy="3462142"/>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a:t>Radio-frequency identification</a:t>
            </a:r>
            <a:endParaRPr/>
          </a:p>
          <a:p>
            <a:pPr marL="0" lvl="0" indent="0" algn="l" rtl="0">
              <a:spcBef>
                <a:spcPts val="476"/>
              </a:spcBef>
              <a:spcAft>
                <a:spcPts val="0"/>
              </a:spcAft>
              <a:buSzPct val="110000"/>
              <a:buNone/>
            </a:pPr>
            <a:endParaRPr/>
          </a:p>
          <a:p>
            <a:pPr marL="0" lvl="0" indent="0" algn="l" rtl="0">
              <a:spcBef>
                <a:spcPts val="476"/>
              </a:spcBef>
              <a:spcAft>
                <a:spcPts val="0"/>
              </a:spcAft>
              <a:buSzPct val="110000"/>
              <a:buNone/>
            </a:pPr>
            <a:r>
              <a:rPr lang="en-US"/>
              <a:t>Tiny chips embedded in most anything contain electronically stored information that can be read using an </a:t>
            </a:r>
            <a:r>
              <a:rPr lang="en-US" b="1"/>
              <a:t>RFID reader </a:t>
            </a:r>
            <a:r>
              <a:rPr lang="en-US"/>
              <a:t>located several yards away. </a:t>
            </a:r>
            <a:endParaRPr/>
          </a:p>
          <a:p>
            <a:pPr marL="742950" lvl="1" indent="-285750" algn="l" rtl="0">
              <a:spcBef>
                <a:spcPts val="408"/>
              </a:spcBef>
              <a:spcAft>
                <a:spcPts val="0"/>
              </a:spcAft>
              <a:buSzPct val="110000"/>
              <a:buChar char="⚫"/>
            </a:pPr>
            <a:r>
              <a:rPr lang="en-US"/>
              <a:t>Tracking pets</a:t>
            </a:r>
            <a:endParaRPr/>
          </a:p>
          <a:p>
            <a:pPr marL="742950" lvl="1" indent="-285750" algn="l" rtl="0">
              <a:spcBef>
                <a:spcPts val="408"/>
              </a:spcBef>
              <a:spcAft>
                <a:spcPts val="0"/>
              </a:spcAft>
              <a:buSzPct val="110000"/>
              <a:buChar char="⚫"/>
            </a:pPr>
            <a:r>
              <a:rPr lang="en-US"/>
              <a:t>Update and control inventories</a:t>
            </a:r>
            <a:endParaRPr/>
          </a:p>
          <a:p>
            <a:pPr marL="742950" lvl="1" indent="-285750" algn="l" rtl="0">
              <a:spcBef>
                <a:spcPts val="408"/>
              </a:spcBef>
              <a:spcAft>
                <a:spcPts val="0"/>
              </a:spcAft>
              <a:buSzPct val="110000"/>
              <a:buChar char="⚫"/>
            </a:pPr>
            <a:r>
              <a:rPr lang="en-US"/>
              <a:t>Read passports</a:t>
            </a:r>
            <a:endParaRPr/>
          </a:p>
          <a:p>
            <a:pPr marL="274320" lvl="0" indent="-108077" algn="l" rtl="0">
              <a:spcBef>
                <a:spcPts val="476"/>
              </a:spcBef>
              <a:spcAft>
                <a:spcPts val="0"/>
              </a:spcAft>
              <a:buSzPct val="110000"/>
              <a:buNone/>
            </a:pPr>
            <a:endParaRPr/>
          </a:p>
        </p:txBody>
      </p:sp>
      <p:pic>
        <p:nvPicPr>
          <p:cNvPr id="378" name="Google Shape;378;p30"/>
          <p:cNvPicPr preferRelativeResize="0"/>
          <p:nvPr/>
        </p:nvPicPr>
        <p:blipFill rotWithShape="1">
          <a:blip r:embed="rId4">
            <a:alphaModFix/>
          </a:blip>
          <a:srcRect/>
          <a:stretch/>
        </p:blipFill>
        <p:spPr>
          <a:xfrm>
            <a:off x="2755828" y="4654856"/>
            <a:ext cx="2752450" cy="1972344"/>
          </a:xfrm>
          <a:prstGeom prst="rect">
            <a:avLst/>
          </a:prstGeom>
          <a:noFill/>
          <a:ln>
            <a:noFill/>
          </a:ln>
        </p:spPr>
      </p:pic>
      <p:sp>
        <p:nvSpPr>
          <p:cNvPr id="379" name="Google Shape;379;p30"/>
          <p:cNvSpPr txBox="1"/>
          <p:nvPr/>
        </p:nvSpPr>
        <p:spPr>
          <a:xfrm>
            <a:off x="6310734" y="146649"/>
            <a:ext cx="6948065" cy="1188720"/>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Character and Mark Recognition Readers</a:t>
            </a:r>
            <a:endParaRPr sz="4000" b="1" cap="none">
              <a:solidFill>
                <a:schemeClr val="dk1"/>
              </a:solidFill>
              <a:latin typeface="Verdana"/>
              <a:ea typeface="Verdana"/>
              <a:cs typeface="Verdana"/>
              <a:sym typeface="Verdana"/>
            </a:endParaRPr>
          </a:p>
        </p:txBody>
      </p:sp>
      <p:sp>
        <p:nvSpPr>
          <p:cNvPr id="380" name="Google Shape;380;p30"/>
          <p:cNvSpPr txBox="1"/>
          <p:nvPr/>
        </p:nvSpPr>
        <p:spPr>
          <a:xfrm>
            <a:off x="6310734" y="1428207"/>
            <a:ext cx="5640470" cy="3515557"/>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spcBef>
                <a:spcPts val="0"/>
              </a:spcBef>
              <a:spcAft>
                <a:spcPts val="0"/>
              </a:spcAft>
              <a:buClr>
                <a:srgbClr val="324968"/>
              </a:buClr>
              <a:buSzPct val="110000"/>
              <a:buFont typeface="Noto Sans Symbols"/>
              <a:buNone/>
            </a:pPr>
            <a:r>
              <a:rPr lang="en-US" sz="2800" b="0">
                <a:solidFill>
                  <a:schemeClr val="dk1"/>
                </a:solidFill>
                <a:latin typeface="Verdana"/>
                <a:ea typeface="Verdana"/>
                <a:cs typeface="Verdana"/>
                <a:sym typeface="Verdana"/>
              </a:rPr>
              <a:t>Recognize special characters and marks</a:t>
            </a:r>
            <a:endParaRPr/>
          </a:p>
          <a:p>
            <a:pPr marL="0" marR="0" lvl="0" indent="0" algn="l" rtl="0">
              <a:spcBef>
                <a:spcPts val="392"/>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a:p>
            <a:pPr marL="274320" marR="0" lvl="0" indent="-274320" algn="l" rtl="0">
              <a:spcBef>
                <a:spcPts val="392"/>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Character and mark recognition devices</a:t>
            </a:r>
            <a:endParaRPr/>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Magnetic-ink character recognition (MICR)</a:t>
            </a:r>
            <a:endParaRPr/>
          </a:p>
          <a:p>
            <a:pPr marL="1143000" marR="0" lvl="2" indent="-22860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Used by banks to read encoded characters on checks</a:t>
            </a:r>
            <a:endParaRPr/>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Optical-character recognition (OCR)</a:t>
            </a:r>
            <a:endParaRPr/>
          </a:p>
          <a:p>
            <a:pPr marL="1143000" marR="0" lvl="2" indent="-22860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Reads preprinted characters such as wand scanners</a:t>
            </a:r>
            <a:endParaRPr/>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Optical-mark recognition (OMR)</a:t>
            </a:r>
            <a:endParaRPr/>
          </a:p>
          <a:p>
            <a:pPr marL="1143000" marR="0" lvl="2" indent="-22860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Sense the presence of absence of marks used for test scoring</a:t>
            </a:r>
            <a:endParaRPr/>
          </a:p>
          <a:p>
            <a:pPr marL="274320" marR="0" lvl="0" indent="-137414" algn="l" rtl="0">
              <a:spcBef>
                <a:spcPts val="392"/>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108592" y="197427"/>
            <a:ext cx="6059295"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Image Capturing Devices</a:t>
            </a:r>
            <a:endParaRPr/>
          </a:p>
        </p:txBody>
      </p:sp>
      <p:sp>
        <p:nvSpPr>
          <p:cNvPr id="387" name="Google Shape;387;p31"/>
          <p:cNvSpPr txBox="1">
            <a:spLocks noGrp="1"/>
          </p:cNvSpPr>
          <p:nvPr>
            <p:ph type="body" idx="1"/>
          </p:nvPr>
        </p:nvSpPr>
        <p:spPr>
          <a:xfrm>
            <a:off x="331690" y="1583574"/>
            <a:ext cx="4507730" cy="2600237"/>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a:t>Create or capture original images</a:t>
            </a:r>
            <a:endParaRPr/>
          </a:p>
          <a:p>
            <a:pPr marL="274320" lvl="0" indent="-274320" algn="l" rtl="0">
              <a:spcBef>
                <a:spcPts val="476"/>
              </a:spcBef>
              <a:spcAft>
                <a:spcPts val="0"/>
              </a:spcAft>
              <a:buSzPct val="110000"/>
              <a:buChar char="⚫"/>
            </a:pPr>
            <a:r>
              <a:rPr lang="en-US"/>
              <a:t>Digital Camera</a:t>
            </a:r>
            <a:endParaRPr/>
          </a:p>
          <a:p>
            <a:pPr marL="742950" lvl="1" indent="-285750" algn="l" rtl="0">
              <a:spcBef>
                <a:spcPts val="408"/>
              </a:spcBef>
              <a:spcAft>
                <a:spcPts val="0"/>
              </a:spcAft>
              <a:buSzPct val="110000"/>
              <a:buChar char="⚫"/>
            </a:pPr>
            <a:r>
              <a:rPr lang="en-US"/>
              <a:t>Capture images digitally and store in memory</a:t>
            </a:r>
            <a:endParaRPr/>
          </a:p>
          <a:p>
            <a:pPr marL="274320" lvl="0" indent="-274320" algn="l" rtl="0">
              <a:spcBef>
                <a:spcPts val="476"/>
              </a:spcBef>
              <a:spcAft>
                <a:spcPts val="0"/>
              </a:spcAft>
              <a:buSzPct val="110000"/>
              <a:buChar char="⚫"/>
            </a:pPr>
            <a:r>
              <a:rPr lang="en-US"/>
              <a:t>Web Cams</a:t>
            </a:r>
            <a:endParaRPr/>
          </a:p>
          <a:p>
            <a:pPr marL="742950" lvl="1" indent="-285750" algn="l" rtl="0">
              <a:spcBef>
                <a:spcPts val="408"/>
              </a:spcBef>
              <a:spcAft>
                <a:spcPts val="0"/>
              </a:spcAft>
              <a:buSzPct val="110000"/>
              <a:buChar char="⚫"/>
            </a:pPr>
            <a:r>
              <a:rPr lang="en-US"/>
              <a:t>Capture images and send to a computer</a:t>
            </a:r>
            <a:endParaRPr/>
          </a:p>
          <a:p>
            <a:pPr marL="0" lvl="0" indent="0" algn="l" rtl="0">
              <a:spcBef>
                <a:spcPts val="476"/>
              </a:spcBef>
              <a:spcAft>
                <a:spcPts val="0"/>
              </a:spcAft>
              <a:buSzPct val="110000"/>
              <a:buNone/>
            </a:pPr>
            <a:endParaRPr/>
          </a:p>
        </p:txBody>
      </p:sp>
      <p:pic>
        <p:nvPicPr>
          <p:cNvPr id="388" name="Google Shape;388;p31" descr="Graphic of a digital camera showing the viewing screen."/>
          <p:cNvPicPr preferRelativeResize="0"/>
          <p:nvPr/>
        </p:nvPicPr>
        <p:blipFill rotWithShape="1">
          <a:blip r:embed="rId3">
            <a:alphaModFix/>
          </a:blip>
          <a:srcRect/>
          <a:stretch/>
        </p:blipFill>
        <p:spPr>
          <a:xfrm>
            <a:off x="569758" y="4210396"/>
            <a:ext cx="2284872" cy="1414027"/>
          </a:xfrm>
          <a:prstGeom prst="rect">
            <a:avLst/>
          </a:prstGeom>
          <a:noFill/>
          <a:ln>
            <a:noFill/>
          </a:ln>
        </p:spPr>
      </p:pic>
      <p:pic>
        <p:nvPicPr>
          <p:cNvPr id="389" name="Google Shape;389;p31" descr="Graphic of a web cam mounted on computer. "/>
          <p:cNvPicPr preferRelativeResize="0"/>
          <p:nvPr/>
        </p:nvPicPr>
        <p:blipFill rotWithShape="1">
          <a:blip r:embed="rId4">
            <a:alphaModFix/>
          </a:blip>
          <a:srcRect/>
          <a:stretch/>
        </p:blipFill>
        <p:spPr>
          <a:xfrm>
            <a:off x="3008843" y="5141343"/>
            <a:ext cx="2054504" cy="1652169"/>
          </a:xfrm>
          <a:prstGeom prst="rect">
            <a:avLst/>
          </a:prstGeom>
          <a:noFill/>
          <a:ln>
            <a:noFill/>
          </a:ln>
        </p:spPr>
      </p:pic>
      <p:sp>
        <p:nvSpPr>
          <p:cNvPr id="390" name="Google Shape;390;p31"/>
          <p:cNvSpPr txBox="1"/>
          <p:nvPr/>
        </p:nvSpPr>
        <p:spPr>
          <a:xfrm>
            <a:off x="7291130" y="102537"/>
            <a:ext cx="3986470" cy="1188720"/>
          </a:xfrm>
          <a:prstGeom prst="rect">
            <a:avLst/>
          </a:prstGeom>
          <a:noFill/>
          <a:ln>
            <a:noFill/>
          </a:ln>
        </p:spPr>
        <p:txBody>
          <a:bodyPr spcFirstLastPara="1" wrap="square" lIns="91425" tIns="45700" rIns="91425" bIns="45700" anchor="ctr" anchorCtr="0">
            <a:normAutofit lnSpcReduction="10000"/>
          </a:bodyPr>
          <a:lstStyle/>
          <a:p>
            <a:pPr marL="0" marR="0" lvl="0" indent="0" algn="r"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Audio-Input Devices</a:t>
            </a:r>
            <a:endParaRPr sz="4000" b="1" cap="none">
              <a:solidFill>
                <a:schemeClr val="dk1"/>
              </a:solidFill>
              <a:latin typeface="Verdana"/>
              <a:ea typeface="Verdana"/>
              <a:cs typeface="Verdana"/>
              <a:sym typeface="Verdana"/>
            </a:endParaRPr>
          </a:p>
        </p:txBody>
      </p:sp>
      <p:sp>
        <p:nvSpPr>
          <p:cNvPr id="391" name="Google Shape;391;p31"/>
          <p:cNvSpPr txBox="1"/>
          <p:nvPr/>
        </p:nvSpPr>
        <p:spPr>
          <a:xfrm>
            <a:off x="6966592" y="1536756"/>
            <a:ext cx="5300171" cy="3989717"/>
          </a:xfrm>
          <a:prstGeom prst="rect">
            <a:avLst/>
          </a:prstGeom>
          <a:noFill/>
          <a:ln>
            <a:noFill/>
          </a:ln>
        </p:spPr>
        <p:txBody>
          <a:bodyPr spcFirstLastPara="1" wrap="square" lIns="91425" tIns="45700" rIns="91425" bIns="45700" anchor="t" anchorCtr="0">
            <a:normAutofit fontScale="92500" lnSpcReduction="1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Voice recognition systems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 a microphone, sound card, and special software</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Users can operate computers and create documents using voice commands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Included in many smart phones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Siri in iPhones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Cortana in Windows phones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Google Now in Google phones</a:t>
            </a:r>
            <a:endParaRPr/>
          </a:p>
          <a:p>
            <a:pPr marL="274320" marR="0" lvl="0" indent="-93408" algn="l" rtl="0">
              <a:spcBef>
                <a:spcPts val="518"/>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AEEB-EC14-D222-A568-4119CB4077AE}"/>
              </a:ext>
            </a:extLst>
          </p:cNvPr>
          <p:cNvSpPr>
            <a:spLocks noGrp="1"/>
          </p:cNvSpPr>
          <p:nvPr>
            <p:ph type="title"/>
          </p:nvPr>
        </p:nvSpPr>
        <p:spPr/>
        <p:txBody>
          <a:bodyPr>
            <a:normAutofit fontScale="90000"/>
          </a:bodyPr>
          <a:lstStyle/>
          <a:p>
            <a:r>
              <a:rPr lang="en-MY" b="1" i="0" dirty="0">
                <a:effectLst/>
                <a:latin typeface="-apple-system"/>
              </a:rPr>
              <a:t>General-Purpose Mainframe and Minicomputer Era: (1959 to Present)</a:t>
            </a:r>
            <a:endParaRPr lang="en-MY" dirty="0"/>
          </a:p>
        </p:txBody>
      </p:sp>
      <p:sp>
        <p:nvSpPr>
          <p:cNvPr id="3" name="Text Placeholder 2">
            <a:extLst>
              <a:ext uri="{FF2B5EF4-FFF2-40B4-BE49-F238E27FC236}">
                <a16:creationId xmlns="" xmlns:a16="http://schemas.microsoft.com/office/drawing/2014/main" id="{43A7D7D7-79DD-7C5C-C2CC-5549401AE532}"/>
              </a:ext>
            </a:extLst>
          </p:cNvPr>
          <p:cNvSpPr>
            <a:spLocks noGrp="1"/>
          </p:cNvSpPr>
          <p:nvPr>
            <p:ph type="body" idx="1"/>
          </p:nvPr>
        </p:nvSpPr>
        <p:spPr>
          <a:xfrm>
            <a:off x="300527" y="1415845"/>
            <a:ext cx="8120801" cy="5161572"/>
          </a:xfrm>
        </p:spPr>
        <p:txBody>
          <a:bodyPr>
            <a:normAutofit lnSpcReduction="10000"/>
          </a:bodyPr>
          <a:lstStyle/>
          <a:p>
            <a:r>
              <a:rPr lang="en-US" sz="2400" b="0" i="0" dirty="0">
                <a:effectLst/>
                <a:latin typeface="-apple-system"/>
              </a:rPr>
              <a:t>The introduction of the IBM 1401 and 7090 transistorized machines in 1959 marked the beginning of widespread commercial use of </a:t>
            </a:r>
            <a:r>
              <a:rPr lang="en-US" sz="2400" b="1" i="0" dirty="0">
                <a:effectLst/>
                <a:latin typeface="-apple-system"/>
              </a:rPr>
              <a:t>mainframe </a:t>
            </a:r>
            <a:r>
              <a:rPr lang="en-US" sz="2400" b="0" i="0" dirty="0">
                <a:effectLst/>
                <a:latin typeface="-apple-system"/>
              </a:rPr>
              <a:t>computers. In 1965, the mainframe computer truly came into its own with the introduction of the IBM 360 series. Mainframe computers became powerful enough to support thousands of online remote terminals connected to the centralized mainframe using proprietary communication protocols and proprietary data lines</a:t>
            </a:r>
            <a:r>
              <a:rPr lang="en-US" sz="2400" b="0" i="0" dirty="0" smtClean="0">
                <a:effectLst/>
                <a:latin typeface="-apple-system"/>
              </a:rPr>
              <a:t>.</a:t>
            </a:r>
          </a:p>
          <a:p>
            <a:r>
              <a:rPr lang="en-US" sz="2400" b="1" dirty="0" smtClean="0">
                <a:latin typeface="-apple-system"/>
              </a:rPr>
              <a:t>Minicomputer </a:t>
            </a:r>
            <a:r>
              <a:rPr lang="en-US" sz="2400" dirty="0" smtClean="0">
                <a:latin typeface="-apple-system"/>
              </a:rPr>
              <a:t>– powerful yet less expensive computers, allowing decentralized computing customizable to individual departments or business units</a:t>
            </a:r>
            <a:endParaRPr lang="en-US" sz="2400" b="0" i="0" dirty="0" smtClean="0">
              <a:effectLst/>
              <a:latin typeface="-apple-system"/>
            </a:endParaRPr>
          </a:p>
          <a:p>
            <a:endParaRPr lang="en-MY" sz="2000" dirty="0"/>
          </a:p>
        </p:txBody>
      </p:sp>
      <p:sp>
        <p:nvSpPr>
          <p:cNvPr id="4" name="Slide Number Placeholder 3">
            <a:extLst>
              <a:ext uri="{FF2B5EF4-FFF2-40B4-BE49-F238E27FC236}">
                <a16:creationId xmlns=""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 xmlns:a16="http://schemas.microsoft.com/office/drawing/2014/main" id="{26A0E483-B4D0-ED03-9754-CBA07B29F956}"/>
              </a:ext>
            </a:extLst>
          </p:cNvPr>
          <p:cNvPicPr>
            <a:picLocks noChangeAspect="1"/>
          </p:cNvPicPr>
          <p:nvPr/>
        </p:nvPicPr>
        <p:blipFill>
          <a:blip r:embed="rId2"/>
          <a:stretch>
            <a:fillRect/>
          </a:stretch>
        </p:blipFill>
        <p:spPr>
          <a:xfrm>
            <a:off x="8421328" y="1415845"/>
            <a:ext cx="3673441" cy="4887252"/>
          </a:xfrm>
          <a:prstGeom prst="rect">
            <a:avLst/>
          </a:prstGeom>
        </p:spPr>
      </p:pic>
    </p:spTree>
    <p:extLst>
      <p:ext uri="{BB962C8B-B14F-4D97-AF65-F5344CB8AC3E}">
        <p14:creationId xmlns:p14="http://schemas.microsoft.com/office/powerpoint/2010/main" val="3131803425"/>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Output</a:t>
            </a:r>
            <a:endParaRPr/>
          </a:p>
        </p:txBody>
      </p:sp>
      <p:sp>
        <p:nvSpPr>
          <p:cNvPr id="398" name="Google Shape;398;p32"/>
          <p:cNvSpPr txBox="1">
            <a:spLocks noGrp="1"/>
          </p:cNvSpPr>
          <p:nvPr>
            <p:ph type="body" idx="1"/>
          </p:nvPr>
        </p:nvSpPr>
        <p:spPr>
          <a:xfrm>
            <a:off x="1506071" y="1470670"/>
            <a:ext cx="10234480" cy="96198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SzPct val="110000"/>
              <a:buNone/>
            </a:pPr>
            <a:r>
              <a:rPr lang="en-US" sz="2800"/>
              <a:t>Processed data or information</a:t>
            </a:r>
            <a:endParaRPr/>
          </a:p>
          <a:p>
            <a:pPr marL="274320" lvl="0" indent="-274320" algn="l" rtl="0">
              <a:spcBef>
                <a:spcPts val="392"/>
              </a:spcBef>
              <a:spcAft>
                <a:spcPts val="0"/>
              </a:spcAft>
              <a:buSzPct val="110000"/>
              <a:buChar char="⚫"/>
            </a:pPr>
            <a:r>
              <a:rPr lang="en-US" sz="2800"/>
              <a:t>Types of output (</a:t>
            </a:r>
            <a:r>
              <a:rPr lang="en-US" sz="2400"/>
              <a:t>Text, Graphics/photos, Audio &amp; video)</a:t>
            </a:r>
            <a:endParaRPr sz="2400"/>
          </a:p>
          <a:p>
            <a:pPr marL="274320" lvl="0" indent="-274320" algn="l" rtl="0">
              <a:spcBef>
                <a:spcPts val="392"/>
              </a:spcBef>
              <a:spcAft>
                <a:spcPts val="0"/>
              </a:spcAft>
              <a:buSzPct val="110000"/>
              <a:buChar char="⚫"/>
            </a:pPr>
            <a:r>
              <a:rPr lang="en-US" sz="2800"/>
              <a:t>Output devices – </a:t>
            </a:r>
            <a:r>
              <a:rPr lang="en-US" sz="2400"/>
              <a:t>Monitors, Printers, Audio-output devices</a:t>
            </a:r>
            <a:endParaRPr/>
          </a:p>
          <a:p>
            <a:pPr marL="274320" lvl="0" indent="-137414" algn="l" rtl="0">
              <a:spcBef>
                <a:spcPts val="392"/>
              </a:spcBef>
              <a:spcAft>
                <a:spcPts val="0"/>
              </a:spcAft>
              <a:buSzPct val="110000"/>
              <a:buNone/>
            </a:pPr>
            <a:endParaRPr/>
          </a:p>
        </p:txBody>
      </p:sp>
      <p:sp>
        <p:nvSpPr>
          <p:cNvPr id="399" name="Google Shape;399;p3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aphicFrame>
        <p:nvGraphicFramePr>
          <p:cNvPr id="400" name="Google Shape;400;p32"/>
          <p:cNvGraphicFramePr/>
          <p:nvPr/>
        </p:nvGraphicFramePr>
        <p:xfrm>
          <a:off x="508954" y="2432650"/>
          <a:ext cx="11361000" cy="4330170"/>
        </p:xfrm>
        <a:graphic>
          <a:graphicData uri="http://schemas.openxmlformats.org/drawingml/2006/table">
            <a:tbl>
              <a:tblPr firstRow="1" bandRow="1">
                <a:noFill/>
                <a:tableStyleId>{EF39B10C-3E3B-4BE4-9471-8076111CD2B6}</a:tableStyleId>
              </a:tblPr>
              <a:tblGrid>
                <a:gridCol w="1929825">
                  <a:extLst>
                    <a:ext uri="{9D8B030D-6E8A-4147-A177-3AD203B41FA5}">
                      <a16:colId xmlns="" xmlns:a16="http://schemas.microsoft.com/office/drawing/2014/main" val="20000"/>
                    </a:ext>
                  </a:extLst>
                </a:gridCol>
                <a:gridCol w="2806100">
                  <a:extLst>
                    <a:ext uri="{9D8B030D-6E8A-4147-A177-3AD203B41FA5}">
                      <a16:colId xmlns="" xmlns:a16="http://schemas.microsoft.com/office/drawing/2014/main" val="20001"/>
                    </a:ext>
                  </a:extLst>
                </a:gridCol>
                <a:gridCol w="1690775">
                  <a:extLst>
                    <a:ext uri="{9D8B030D-6E8A-4147-A177-3AD203B41FA5}">
                      <a16:colId xmlns="" xmlns:a16="http://schemas.microsoft.com/office/drawing/2014/main" val="20002"/>
                    </a:ext>
                  </a:extLst>
                </a:gridCol>
                <a:gridCol w="1780200">
                  <a:extLst>
                    <a:ext uri="{9D8B030D-6E8A-4147-A177-3AD203B41FA5}">
                      <a16:colId xmlns="" xmlns:a16="http://schemas.microsoft.com/office/drawing/2014/main" val="20003"/>
                    </a:ext>
                  </a:extLst>
                </a:gridCol>
                <a:gridCol w="3154100">
                  <a:extLst>
                    <a:ext uri="{9D8B030D-6E8A-4147-A177-3AD203B41FA5}">
                      <a16:colId xmlns="" xmlns:a16="http://schemas.microsoft.com/office/drawing/2014/main" val="20004"/>
                    </a:ext>
                  </a:extLst>
                </a:gridCol>
              </a:tblGrid>
              <a:tr h="764000">
                <a:tc>
                  <a:txBody>
                    <a:bodyPr/>
                    <a:lstStyle/>
                    <a:p>
                      <a:pPr marL="0" marR="0" lvl="0" indent="0" algn="l" rtl="0">
                        <a:spcBef>
                          <a:spcPts val="0"/>
                        </a:spcBef>
                        <a:spcAft>
                          <a:spcPts val="0"/>
                        </a:spcAft>
                        <a:buNone/>
                      </a:pPr>
                      <a:r>
                        <a:rPr lang="en-US" sz="1800" u="none" strike="noStrike" cap="none">
                          <a:solidFill>
                            <a:schemeClr val="dk1"/>
                          </a:solidFill>
                        </a:rPr>
                        <a:t>Monitors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Monitor Types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Curved Monitors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E-book Readers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Other Monitor Types</a:t>
                      </a:r>
                      <a:endParaRPr sz="1800">
                        <a:solidFill>
                          <a:schemeClr val="dk1"/>
                        </a:solidFill>
                      </a:endParaRPr>
                    </a:p>
                  </a:txBody>
                  <a:tcPr marL="91450" marR="91450" marT="45725" marB="45725"/>
                </a:tc>
                <a:extLst>
                  <a:ext uri="{0D108BD9-81ED-4DB2-BD59-A6C34878D82A}">
                    <a16:rowId xmlns="" xmlns:a16="http://schemas.microsoft.com/office/drawing/2014/main" val="10000"/>
                  </a:ext>
                </a:extLst>
              </a:tr>
              <a:tr h="764000">
                <a:tc>
                  <a:txBody>
                    <a:bodyPr/>
                    <a:lstStyle/>
                    <a:p>
                      <a:pPr marL="0" marR="0" lvl="0" indent="0" algn="l" rtl="0">
                        <a:spcBef>
                          <a:spcPts val="0"/>
                        </a:spcBef>
                        <a:spcAft>
                          <a:spcPts val="0"/>
                        </a:spcAft>
                        <a:buClr>
                          <a:schemeClr val="dk1"/>
                        </a:buClr>
                        <a:buSzPts val="1400"/>
                        <a:buFont typeface="Calibri"/>
                        <a:buNone/>
                      </a:pPr>
                      <a:r>
                        <a:rPr lang="en-US" sz="1400"/>
                        <a:t>-Known as screens or display screens and present visual images of text and graphics</a:t>
                      </a:r>
                      <a:endParaRPr/>
                    </a:p>
                    <a:p>
                      <a:pPr marL="0" marR="0" lvl="0" indent="0" algn="l" rtl="0">
                        <a:spcBef>
                          <a:spcPts val="0"/>
                        </a:spcBef>
                        <a:spcAft>
                          <a:spcPts val="0"/>
                        </a:spcAft>
                        <a:buNone/>
                      </a:pPr>
                      <a:r>
                        <a:rPr lang="en-US" sz="1400"/>
                        <a:t>-Output referred to as soft copy </a:t>
                      </a:r>
                      <a:endParaRPr/>
                    </a:p>
                    <a:p>
                      <a:pPr marL="0" marR="0" lvl="0" indent="0" algn="l" rtl="0">
                        <a:spcBef>
                          <a:spcPts val="0"/>
                        </a:spcBef>
                        <a:spcAft>
                          <a:spcPts val="0"/>
                        </a:spcAft>
                        <a:buNone/>
                      </a:pPr>
                      <a:r>
                        <a:rPr lang="en-US" sz="1400"/>
                        <a:t>-Features:</a:t>
                      </a:r>
                      <a:endParaRPr/>
                    </a:p>
                    <a:p>
                      <a:pPr marL="342900" marR="0" lvl="0" indent="-342900" algn="l" rtl="0">
                        <a:spcBef>
                          <a:spcPts val="0"/>
                        </a:spcBef>
                        <a:spcAft>
                          <a:spcPts val="0"/>
                        </a:spcAft>
                        <a:buClr>
                          <a:schemeClr val="dk1"/>
                        </a:buClr>
                        <a:buSzPts val="1400"/>
                        <a:buFont typeface="Calibri"/>
                        <a:buAutoNum type="alphaLcParenR"/>
                      </a:pPr>
                      <a:r>
                        <a:rPr lang="en-US" sz="1400"/>
                        <a:t>Clarity</a:t>
                      </a:r>
                      <a:endParaRPr/>
                    </a:p>
                    <a:p>
                      <a:pPr marL="342900" marR="0" lvl="0" indent="-342900" algn="l" rtl="0">
                        <a:spcBef>
                          <a:spcPts val="0"/>
                        </a:spcBef>
                        <a:spcAft>
                          <a:spcPts val="0"/>
                        </a:spcAft>
                        <a:buClr>
                          <a:schemeClr val="dk1"/>
                        </a:buClr>
                        <a:buSzPts val="1400"/>
                        <a:buFont typeface="Calibri"/>
                        <a:buAutoNum type="alphaLcParenR"/>
                      </a:pPr>
                      <a:r>
                        <a:rPr lang="en-US" sz="1400"/>
                        <a:t>Resolution/pixels</a:t>
                      </a:r>
                      <a:endParaRPr/>
                    </a:p>
                    <a:p>
                      <a:pPr marL="342900" marR="0" lvl="0" indent="-342900" algn="l" rtl="0">
                        <a:spcBef>
                          <a:spcPts val="0"/>
                        </a:spcBef>
                        <a:spcAft>
                          <a:spcPts val="0"/>
                        </a:spcAft>
                        <a:buClr>
                          <a:schemeClr val="dk1"/>
                        </a:buClr>
                        <a:buSzPts val="1400"/>
                        <a:buFont typeface="Calibri"/>
                        <a:buAutoNum type="alphaLcParenR"/>
                      </a:pPr>
                      <a:r>
                        <a:rPr lang="en-US" sz="1400"/>
                        <a:t>Dot pitch</a:t>
                      </a:r>
                      <a:endParaRPr/>
                    </a:p>
                    <a:p>
                      <a:pPr marL="342900" marR="0" lvl="0" indent="-342900" algn="l" rtl="0">
                        <a:spcBef>
                          <a:spcPts val="0"/>
                        </a:spcBef>
                        <a:spcAft>
                          <a:spcPts val="0"/>
                        </a:spcAft>
                        <a:buClr>
                          <a:schemeClr val="dk1"/>
                        </a:buClr>
                        <a:buSzPts val="1400"/>
                        <a:buFont typeface="Calibri"/>
                        <a:buAutoNum type="alphaLcParenR"/>
                      </a:pPr>
                      <a:r>
                        <a:rPr lang="en-US" sz="1400"/>
                        <a:t>Contrast ratios</a:t>
                      </a:r>
                      <a:endParaRPr/>
                    </a:p>
                    <a:p>
                      <a:pPr marL="342900" marR="0" lvl="0" indent="-342900" algn="l" rtl="0">
                        <a:spcBef>
                          <a:spcPts val="0"/>
                        </a:spcBef>
                        <a:spcAft>
                          <a:spcPts val="0"/>
                        </a:spcAft>
                        <a:buClr>
                          <a:schemeClr val="dk1"/>
                        </a:buClr>
                        <a:buSzPts val="1400"/>
                        <a:buFont typeface="Calibri"/>
                        <a:buAutoNum type="alphaLcParenR"/>
                      </a:pPr>
                      <a:r>
                        <a:rPr lang="en-US" sz="1400"/>
                        <a:t>Size </a:t>
                      </a:r>
                      <a:endParaRPr/>
                    </a:p>
                    <a:p>
                      <a:pPr marL="342900" marR="0" lvl="0" indent="-342900" algn="l" rtl="0">
                        <a:spcBef>
                          <a:spcPts val="0"/>
                        </a:spcBef>
                        <a:spcAft>
                          <a:spcPts val="0"/>
                        </a:spcAft>
                        <a:buClr>
                          <a:schemeClr val="dk1"/>
                        </a:buClr>
                        <a:buSzPts val="1400"/>
                        <a:buFont typeface="Calibri"/>
                        <a:buAutoNum type="alphaLcParenR"/>
                      </a:pPr>
                      <a:r>
                        <a:rPr lang="en-US" sz="1400"/>
                        <a:t>Aspect ratio</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400"/>
                        <a:t>Flat-panel monitors:</a:t>
                      </a:r>
                      <a:endParaRPr/>
                    </a:p>
                    <a:p>
                      <a:pPr marL="0" marR="0" lvl="0" indent="0" algn="l" rtl="0">
                        <a:spcBef>
                          <a:spcPts val="0"/>
                        </a:spcBef>
                        <a:spcAft>
                          <a:spcPts val="0"/>
                        </a:spcAft>
                        <a:buNone/>
                      </a:pPr>
                      <a:r>
                        <a:rPr lang="en-US" sz="1400"/>
                        <a:t>-Require less power to operate</a:t>
                      </a:r>
                      <a:endParaRPr/>
                    </a:p>
                    <a:p>
                      <a:pPr marL="0" marR="0" lvl="0" indent="0" algn="l" rtl="0">
                        <a:spcBef>
                          <a:spcPts val="0"/>
                        </a:spcBef>
                        <a:spcAft>
                          <a:spcPts val="0"/>
                        </a:spcAft>
                        <a:buNone/>
                      </a:pPr>
                      <a:r>
                        <a:rPr lang="en-US" sz="1400"/>
                        <a:t>-Portable and thin</a:t>
                      </a:r>
                      <a:endParaRPr/>
                    </a:p>
                    <a:p>
                      <a:pPr marL="0" marR="0" lvl="0" indent="0" algn="l" rtl="0">
                        <a:spcBef>
                          <a:spcPts val="0"/>
                        </a:spcBef>
                        <a:spcAft>
                          <a:spcPts val="0"/>
                        </a:spcAft>
                        <a:buNone/>
                      </a:pPr>
                      <a:r>
                        <a:rPr lang="en-US" sz="1400"/>
                        <a:t>-Most are backlit</a:t>
                      </a:r>
                      <a:endParaRPr/>
                    </a:p>
                    <a:p>
                      <a:pPr marL="105727" marR="0" lvl="0" indent="0" algn="l" rtl="0">
                        <a:spcBef>
                          <a:spcPts val="0"/>
                        </a:spcBef>
                        <a:spcAft>
                          <a:spcPts val="0"/>
                        </a:spcAft>
                        <a:buClr>
                          <a:schemeClr val="dk1"/>
                        </a:buClr>
                        <a:buSzPts val="1400"/>
                        <a:buFont typeface="Calibri"/>
                        <a:buNone/>
                      </a:pPr>
                      <a:endParaRPr sz="1400"/>
                    </a:p>
                    <a:p>
                      <a:pPr marL="105727" marR="0" lvl="0" indent="0" algn="l" rtl="0">
                        <a:spcBef>
                          <a:spcPts val="0"/>
                        </a:spcBef>
                        <a:spcAft>
                          <a:spcPts val="0"/>
                        </a:spcAft>
                        <a:buClr>
                          <a:schemeClr val="dk1"/>
                        </a:buClr>
                        <a:buSzPts val="1400"/>
                        <a:buFont typeface="Calibri"/>
                        <a:buNone/>
                      </a:pPr>
                      <a:r>
                        <a:rPr lang="en-US" sz="1400"/>
                        <a:t>Three types:</a:t>
                      </a:r>
                      <a:endParaRPr/>
                    </a:p>
                    <a:p>
                      <a:pPr marL="105727" marR="0" lvl="0" indent="0" algn="l" rtl="0">
                        <a:spcBef>
                          <a:spcPts val="0"/>
                        </a:spcBef>
                        <a:spcAft>
                          <a:spcPts val="0"/>
                        </a:spcAft>
                        <a:buClr>
                          <a:schemeClr val="dk1"/>
                        </a:buClr>
                        <a:buSzPts val="1400"/>
                        <a:buFont typeface="Calibri"/>
                        <a:buNone/>
                      </a:pPr>
                      <a:r>
                        <a:rPr lang="en-US" sz="1400"/>
                        <a:t>1. Liquid Crystal  Display (LCD)</a:t>
                      </a:r>
                      <a:endParaRPr/>
                    </a:p>
                    <a:p>
                      <a:pPr marL="105727" marR="0" lvl="0" indent="0" algn="l" rtl="0">
                        <a:spcBef>
                          <a:spcPts val="0"/>
                        </a:spcBef>
                        <a:spcAft>
                          <a:spcPts val="0"/>
                        </a:spcAft>
                        <a:buClr>
                          <a:schemeClr val="dk1"/>
                        </a:buClr>
                        <a:buSzPts val="1400"/>
                        <a:buFont typeface="Calibri"/>
                        <a:buNone/>
                      </a:pPr>
                      <a:r>
                        <a:rPr lang="en-US" sz="1400"/>
                        <a:t>- Older monitors</a:t>
                      </a:r>
                      <a:endParaRPr/>
                    </a:p>
                    <a:p>
                      <a:pPr marL="105727" marR="0" lvl="0" indent="0" algn="l" rtl="0">
                        <a:spcBef>
                          <a:spcPts val="0"/>
                        </a:spcBef>
                        <a:spcAft>
                          <a:spcPts val="0"/>
                        </a:spcAft>
                        <a:buClr>
                          <a:schemeClr val="dk1"/>
                        </a:buClr>
                        <a:buSzPts val="1400"/>
                        <a:buFont typeface="Calibri"/>
                        <a:buNone/>
                      </a:pPr>
                      <a:r>
                        <a:rPr lang="en-US" sz="1400"/>
                        <a:t>2. Light Emitting Diode (LED)</a:t>
                      </a:r>
                      <a:endParaRPr/>
                    </a:p>
                    <a:p>
                      <a:pPr marL="105727" marR="0" lvl="0" indent="0" algn="l" rtl="0">
                        <a:spcBef>
                          <a:spcPts val="0"/>
                        </a:spcBef>
                        <a:spcAft>
                          <a:spcPts val="0"/>
                        </a:spcAft>
                        <a:buClr>
                          <a:schemeClr val="dk1"/>
                        </a:buClr>
                        <a:buSzPts val="1400"/>
                        <a:buFont typeface="Calibri"/>
                        <a:buNone/>
                      </a:pPr>
                      <a:r>
                        <a:rPr lang="en-US" sz="1400"/>
                        <a:t>- More advanced backlighting</a:t>
                      </a:r>
                      <a:endParaRPr/>
                    </a:p>
                    <a:p>
                      <a:pPr marL="105727" marR="0" lvl="0" indent="0" algn="l" rtl="0">
                        <a:spcBef>
                          <a:spcPts val="0"/>
                        </a:spcBef>
                        <a:spcAft>
                          <a:spcPts val="0"/>
                        </a:spcAft>
                        <a:buClr>
                          <a:schemeClr val="dk1"/>
                        </a:buClr>
                        <a:buSzPts val="1400"/>
                        <a:buFont typeface="Calibri"/>
                        <a:buNone/>
                      </a:pPr>
                      <a:r>
                        <a:rPr lang="en-US" sz="1400"/>
                        <a:t>3. Organic Light Emitting Diode (OLED)</a:t>
                      </a:r>
                      <a:endParaRPr/>
                    </a:p>
                    <a:p>
                      <a:pPr marL="105727" marR="0" lvl="0" indent="0" algn="l" rtl="0">
                        <a:spcBef>
                          <a:spcPts val="0"/>
                        </a:spcBef>
                        <a:spcAft>
                          <a:spcPts val="0"/>
                        </a:spcAft>
                        <a:buClr>
                          <a:schemeClr val="dk1"/>
                        </a:buClr>
                        <a:buSzPts val="1400"/>
                        <a:buFont typeface="Calibri"/>
                        <a:buNone/>
                      </a:pPr>
                      <a:r>
                        <a:rPr lang="en-US" sz="1400"/>
                        <a:t>- Thin layer organic compound that produces light </a:t>
                      </a:r>
                      <a:endParaRPr sz="1800"/>
                    </a:p>
                  </a:txBody>
                  <a:tcPr marL="91450" marR="91450" marT="45725" marB="45725"/>
                </a:tc>
                <a:tc>
                  <a:txBody>
                    <a:bodyPr/>
                    <a:lstStyle/>
                    <a:p>
                      <a:pPr marL="0" marR="0" lvl="0" indent="0" algn="l" rtl="0">
                        <a:spcBef>
                          <a:spcPts val="0"/>
                        </a:spcBef>
                        <a:spcAft>
                          <a:spcPts val="0"/>
                        </a:spcAft>
                        <a:buClr>
                          <a:schemeClr val="dk1"/>
                        </a:buClr>
                        <a:buSzPts val="1400"/>
                        <a:buFont typeface="Calibri"/>
                        <a:buNone/>
                      </a:pPr>
                      <a:r>
                        <a:rPr lang="en-US" sz="1400"/>
                        <a:t>Has a concave screen that provides better viewing angles near the edges of the screen</a:t>
                      </a:r>
                      <a:endParaRPr/>
                    </a:p>
                    <a:p>
                      <a:pPr marL="285750" marR="0" lvl="0" indent="-285750" algn="l" rtl="0">
                        <a:spcBef>
                          <a:spcPts val="0"/>
                        </a:spcBef>
                        <a:spcAft>
                          <a:spcPts val="0"/>
                        </a:spcAft>
                        <a:buClr>
                          <a:schemeClr val="dk1"/>
                        </a:buClr>
                        <a:buSzPts val="1400"/>
                        <a:buFont typeface="Calibri"/>
                        <a:buChar char="-"/>
                      </a:pPr>
                      <a:r>
                        <a:rPr lang="en-US" sz="1400"/>
                        <a:t>Used by high-end gamers</a:t>
                      </a:r>
                      <a:endParaRPr/>
                    </a:p>
                    <a:p>
                      <a:pPr marL="285750" marR="0" lvl="0" indent="-285750" algn="l" rtl="0">
                        <a:spcBef>
                          <a:spcPts val="0"/>
                        </a:spcBef>
                        <a:spcAft>
                          <a:spcPts val="0"/>
                        </a:spcAft>
                        <a:buClr>
                          <a:schemeClr val="dk1"/>
                        </a:buClr>
                        <a:buSzPts val="1400"/>
                        <a:buFont typeface="Calibri"/>
                        <a:buChar char="-"/>
                      </a:pPr>
                      <a:r>
                        <a:rPr lang="en-US" sz="1400"/>
                        <a:t>Used for smart watch displays</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Clr>
                          <a:schemeClr val="dk1"/>
                        </a:buClr>
                        <a:buSzPts val="1400"/>
                        <a:buFont typeface="Calibri"/>
                        <a:buNone/>
                      </a:pPr>
                      <a:r>
                        <a:rPr lang="en-US" sz="1400"/>
                        <a:t>An e-book is a traditional books printed in electronic form</a:t>
                      </a:r>
                      <a:endParaRPr/>
                    </a:p>
                    <a:p>
                      <a:pPr marL="0" marR="0" lvl="0" indent="0" algn="l" rtl="0">
                        <a:spcBef>
                          <a:spcPts val="0"/>
                        </a:spcBef>
                        <a:spcAft>
                          <a:spcPts val="0"/>
                        </a:spcAft>
                        <a:buClr>
                          <a:schemeClr val="dk1"/>
                        </a:buClr>
                        <a:buSzPts val="1400"/>
                        <a:buFont typeface="Calibri"/>
                        <a:buNone/>
                      </a:pPr>
                      <a:endParaRPr sz="1400"/>
                    </a:p>
                    <a:p>
                      <a:pPr marL="0" marR="0" lvl="0" indent="0" algn="l" rtl="0">
                        <a:spcBef>
                          <a:spcPts val="0"/>
                        </a:spcBef>
                        <a:spcAft>
                          <a:spcPts val="0"/>
                        </a:spcAft>
                        <a:buClr>
                          <a:schemeClr val="dk1"/>
                        </a:buClr>
                        <a:buSzPts val="1400"/>
                        <a:buFont typeface="Calibri"/>
                        <a:buNone/>
                      </a:pPr>
                      <a:r>
                        <a:rPr lang="en-US" sz="1400"/>
                        <a:t>E-book readers are dedicated mobile devices for storing and displaying e-books </a:t>
                      </a:r>
                      <a:endParaRPr/>
                    </a:p>
                    <a:p>
                      <a:pPr marL="0" marR="0" lvl="0" indent="0" algn="l" rtl="0">
                        <a:spcBef>
                          <a:spcPts val="0"/>
                        </a:spcBef>
                        <a:spcAft>
                          <a:spcPts val="0"/>
                        </a:spcAft>
                        <a:buNone/>
                      </a:pPr>
                      <a:endParaRPr sz="1400"/>
                    </a:p>
                    <a:p>
                      <a:pPr marL="0" marR="0" lvl="0" indent="0" algn="l" rtl="0">
                        <a:spcBef>
                          <a:spcPts val="0"/>
                        </a:spcBef>
                        <a:spcAft>
                          <a:spcPts val="0"/>
                        </a:spcAft>
                        <a:buNone/>
                      </a:pPr>
                      <a:r>
                        <a:rPr lang="en-US" sz="1400"/>
                        <a:t>Use e-ink technology</a:t>
                      </a:r>
                      <a:endParaRPr/>
                    </a:p>
                    <a:p>
                      <a:pPr marL="0" marR="0" lvl="0" indent="0" algn="l" rtl="0">
                        <a:spcBef>
                          <a:spcPts val="0"/>
                        </a:spcBef>
                        <a:spcAft>
                          <a:spcPts val="0"/>
                        </a:spcAft>
                        <a:buNone/>
                      </a:pPr>
                      <a:r>
                        <a:rPr lang="en-US" sz="1400"/>
                        <a:t>-Produce images that reflect light (Kindle, Nook)</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400"/>
                        <a:t>Other monitors:</a:t>
                      </a:r>
                      <a:endParaRPr/>
                    </a:p>
                    <a:p>
                      <a:pPr marL="0" marR="0" lvl="0" indent="0" algn="l" rtl="0">
                        <a:spcBef>
                          <a:spcPts val="0"/>
                        </a:spcBef>
                        <a:spcAft>
                          <a:spcPts val="0"/>
                        </a:spcAft>
                        <a:buClr>
                          <a:schemeClr val="dk1"/>
                        </a:buClr>
                        <a:buSzPts val="1400"/>
                        <a:buFont typeface="Calibri"/>
                        <a:buNone/>
                      </a:pPr>
                      <a:r>
                        <a:rPr lang="en-US" sz="1400"/>
                        <a:t>i) Digital/interactive whiteboards</a:t>
                      </a:r>
                      <a:endParaRPr/>
                    </a:p>
                    <a:p>
                      <a:pPr marL="285750" marR="0" lvl="0" indent="-285750" algn="l" rtl="0">
                        <a:spcBef>
                          <a:spcPts val="0"/>
                        </a:spcBef>
                        <a:spcAft>
                          <a:spcPts val="0"/>
                        </a:spcAft>
                        <a:buClr>
                          <a:schemeClr val="dk1"/>
                        </a:buClr>
                        <a:buSzPts val="1400"/>
                        <a:buFont typeface="Calibri"/>
                        <a:buChar char="-"/>
                      </a:pPr>
                      <a:r>
                        <a:rPr lang="en-US" sz="1400"/>
                        <a:t>Connects to a computer or project</a:t>
                      </a:r>
                      <a:endParaRPr/>
                    </a:p>
                    <a:p>
                      <a:pPr marL="285750" marR="0" lvl="0" indent="-285750" algn="l" rtl="0">
                        <a:spcBef>
                          <a:spcPts val="0"/>
                        </a:spcBef>
                        <a:spcAft>
                          <a:spcPts val="0"/>
                        </a:spcAft>
                        <a:buClr>
                          <a:schemeClr val="dk1"/>
                        </a:buClr>
                        <a:buSzPts val="1400"/>
                        <a:buFont typeface="Calibri"/>
                        <a:buChar char="-"/>
                      </a:pPr>
                      <a:r>
                        <a:rPr lang="en-US" sz="1400"/>
                        <a:t>Controlled using a special pen or even your finger (used in Classrooms and corporate boardrooms)</a:t>
                      </a:r>
                      <a:endParaRPr/>
                    </a:p>
                    <a:p>
                      <a:pPr marL="0" marR="0" lvl="0" indent="0" algn="l" rtl="0">
                        <a:spcBef>
                          <a:spcPts val="0"/>
                        </a:spcBef>
                        <a:spcAft>
                          <a:spcPts val="0"/>
                        </a:spcAft>
                        <a:buClr>
                          <a:schemeClr val="dk1"/>
                        </a:buClr>
                        <a:buSzPts val="1400"/>
                        <a:buFont typeface="Calibri"/>
                        <a:buNone/>
                      </a:pPr>
                      <a:r>
                        <a:rPr lang="en-US" sz="1400"/>
                        <a:t>ii) Ultra High-definition television (UHDTV)</a:t>
                      </a:r>
                      <a:endParaRPr/>
                    </a:p>
                    <a:p>
                      <a:pPr marL="285750" marR="0" lvl="0" indent="-285750" algn="l" rtl="0">
                        <a:spcBef>
                          <a:spcPts val="0"/>
                        </a:spcBef>
                        <a:spcAft>
                          <a:spcPts val="0"/>
                        </a:spcAft>
                        <a:buClr>
                          <a:schemeClr val="dk1"/>
                        </a:buClr>
                        <a:buSzPts val="1400"/>
                        <a:buFont typeface="Calibri"/>
                        <a:buChar char="-"/>
                      </a:pPr>
                      <a:r>
                        <a:rPr lang="en-US" sz="1400"/>
                        <a:t>Digital output delivering a much clearer and more detailed image that regular HDTV</a:t>
                      </a:r>
                      <a:endParaRPr/>
                    </a:p>
                    <a:p>
                      <a:pPr marL="0" marR="0" lvl="0" indent="0" algn="l" rtl="0">
                        <a:spcBef>
                          <a:spcPts val="0"/>
                        </a:spcBef>
                        <a:spcAft>
                          <a:spcPts val="0"/>
                        </a:spcAft>
                        <a:buClr>
                          <a:schemeClr val="dk1"/>
                        </a:buClr>
                        <a:buSzPts val="1400"/>
                        <a:buFont typeface="Calibri"/>
                        <a:buNone/>
                      </a:pPr>
                      <a:r>
                        <a:rPr lang="en-US" sz="1400"/>
                        <a:t>iii) Digital Projector</a:t>
                      </a:r>
                      <a:endParaRPr/>
                    </a:p>
                    <a:p>
                      <a:pPr marL="0" marR="0" lvl="0" indent="0" algn="l" rtl="0">
                        <a:spcBef>
                          <a:spcPts val="0"/>
                        </a:spcBef>
                        <a:spcAft>
                          <a:spcPts val="0"/>
                        </a:spcAft>
                        <a:buClr>
                          <a:schemeClr val="dk1"/>
                        </a:buClr>
                        <a:buSzPts val="1400"/>
                        <a:buFont typeface="Calibri"/>
                        <a:buNone/>
                      </a:pPr>
                      <a:r>
                        <a:rPr lang="en-US" sz="1400"/>
                        <a:t>- Project the images from a traditional monitor onto a screen or wall </a:t>
                      </a:r>
                      <a:endParaRPr sz="1800"/>
                    </a:p>
                  </a:txBody>
                  <a:tcPr marL="91450" marR="91450" marT="45725" marB="45725"/>
                </a:tc>
                <a:extLst>
                  <a:ext uri="{0D108BD9-81ED-4DB2-BD59-A6C34878D82A}">
                    <a16:rowId xmlns="" xmlns:a16="http://schemas.microsoft.com/office/drawing/2014/main" val="10001"/>
                  </a:ext>
                </a:extLst>
              </a:tr>
            </a:tbl>
          </a:graphicData>
        </a:graphic>
      </p:graphicFrame>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Printers </a:t>
            </a:r>
            <a:endParaRPr/>
          </a:p>
        </p:txBody>
      </p:sp>
      <p:sp>
        <p:nvSpPr>
          <p:cNvPr id="407" name="Google Shape;407;p33"/>
          <p:cNvSpPr txBox="1">
            <a:spLocks noGrp="1"/>
          </p:cNvSpPr>
          <p:nvPr>
            <p:ph type="body" idx="1"/>
          </p:nvPr>
        </p:nvSpPr>
        <p:spPr>
          <a:xfrm>
            <a:off x="1506071" y="1676400"/>
            <a:ext cx="7700559"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Translates information that has been processed by the system unit</a:t>
            </a:r>
            <a:endParaRPr/>
          </a:p>
          <a:p>
            <a:pPr marL="274320" lvl="0" indent="-274320" algn="l" rtl="0">
              <a:spcBef>
                <a:spcPts val="560"/>
              </a:spcBef>
              <a:spcAft>
                <a:spcPts val="0"/>
              </a:spcAft>
              <a:buSzPts val="3080"/>
              <a:buChar char="⚫"/>
            </a:pPr>
            <a:r>
              <a:rPr lang="en-US" sz="2800"/>
              <a:t>Output referred to as hard copy</a:t>
            </a:r>
            <a:endParaRPr/>
          </a:p>
          <a:p>
            <a:pPr marL="274320" lvl="0" indent="-274320" algn="l" rtl="0">
              <a:spcBef>
                <a:spcPts val="560"/>
              </a:spcBef>
              <a:spcAft>
                <a:spcPts val="0"/>
              </a:spcAft>
              <a:buSzPts val="3080"/>
              <a:buChar char="⚫"/>
            </a:pPr>
            <a:r>
              <a:rPr lang="en-US" sz="2800"/>
              <a:t>Features</a:t>
            </a:r>
            <a:endParaRPr/>
          </a:p>
          <a:p>
            <a:pPr marL="742950" lvl="1" indent="-285750" algn="l" rtl="0">
              <a:spcBef>
                <a:spcPts val="480"/>
              </a:spcBef>
              <a:spcAft>
                <a:spcPts val="0"/>
              </a:spcAft>
              <a:buSzPts val="2640"/>
              <a:buChar char="⚫"/>
            </a:pPr>
            <a:r>
              <a:rPr lang="en-US" sz="2400"/>
              <a:t>Resolution</a:t>
            </a:r>
            <a:endParaRPr/>
          </a:p>
          <a:p>
            <a:pPr marL="742950" lvl="1" indent="-285750" algn="l" rtl="0">
              <a:spcBef>
                <a:spcPts val="480"/>
              </a:spcBef>
              <a:spcAft>
                <a:spcPts val="0"/>
              </a:spcAft>
              <a:buSzPts val="2640"/>
              <a:buChar char="⚫"/>
            </a:pPr>
            <a:r>
              <a:rPr lang="en-US" sz="2400"/>
              <a:t>Color</a:t>
            </a:r>
            <a:endParaRPr/>
          </a:p>
          <a:p>
            <a:pPr marL="742950" lvl="1" indent="-285750" algn="l" rtl="0">
              <a:spcBef>
                <a:spcPts val="480"/>
              </a:spcBef>
              <a:spcAft>
                <a:spcPts val="0"/>
              </a:spcAft>
              <a:buSzPts val="2640"/>
              <a:buChar char="⚫"/>
            </a:pPr>
            <a:r>
              <a:rPr lang="en-US" sz="2400"/>
              <a:t>Speed</a:t>
            </a:r>
            <a:endParaRPr/>
          </a:p>
          <a:p>
            <a:pPr marL="742950" lvl="1" indent="-285750" algn="l" rtl="0">
              <a:spcBef>
                <a:spcPts val="480"/>
              </a:spcBef>
              <a:spcAft>
                <a:spcPts val="0"/>
              </a:spcAft>
              <a:buSzPts val="2640"/>
              <a:buChar char="⚫"/>
            </a:pPr>
            <a:r>
              <a:rPr lang="en-US" sz="2400"/>
              <a:t>Memory</a:t>
            </a:r>
            <a:endParaRPr/>
          </a:p>
          <a:p>
            <a:pPr marL="742950" lvl="1" indent="-285750" algn="l" rtl="0">
              <a:spcBef>
                <a:spcPts val="480"/>
              </a:spcBef>
              <a:spcAft>
                <a:spcPts val="0"/>
              </a:spcAft>
              <a:buSzPts val="2640"/>
              <a:buChar char="⚫"/>
            </a:pPr>
            <a:r>
              <a:rPr lang="en-US" sz="2400"/>
              <a:t>Duplex printing</a:t>
            </a:r>
            <a:endParaRPr/>
          </a:p>
        </p:txBody>
      </p:sp>
      <p:pic>
        <p:nvPicPr>
          <p:cNvPr id="408" name="Google Shape;408;p33" descr="Graphic of two flyers displaying 300 DPI versus 1200 DPI"/>
          <p:cNvPicPr preferRelativeResize="0"/>
          <p:nvPr/>
        </p:nvPicPr>
        <p:blipFill rotWithShape="1">
          <a:blip r:embed="rId3">
            <a:alphaModFix/>
          </a:blip>
          <a:srcRect/>
          <a:stretch/>
        </p:blipFill>
        <p:spPr>
          <a:xfrm>
            <a:off x="6073528" y="3249388"/>
            <a:ext cx="5839076" cy="2874346"/>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289746" y="120770"/>
            <a:ext cx="4083846"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Printer Types</a:t>
            </a:r>
            <a:endParaRPr/>
          </a:p>
        </p:txBody>
      </p:sp>
      <p:sp>
        <p:nvSpPr>
          <p:cNvPr id="415" name="Google Shape;415;p34"/>
          <p:cNvSpPr txBox="1">
            <a:spLocks noGrp="1"/>
          </p:cNvSpPr>
          <p:nvPr>
            <p:ph type="body" idx="1"/>
          </p:nvPr>
        </p:nvSpPr>
        <p:spPr>
          <a:xfrm>
            <a:off x="746946" y="1644478"/>
            <a:ext cx="6620012" cy="2582466"/>
          </a:xfrm>
          <a:prstGeom prst="rect">
            <a:avLst/>
          </a:prstGeom>
          <a:noFill/>
          <a:ln>
            <a:noFill/>
          </a:ln>
        </p:spPr>
        <p:txBody>
          <a:bodyPr spcFirstLastPara="1" wrap="square" lIns="91425" tIns="45700" rIns="91425" bIns="45700" anchor="t" anchorCtr="0">
            <a:normAutofit fontScale="70000" lnSpcReduction="20000"/>
          </a:bodyPr>
          <a:lstStyle/>
          <a:p>
            <a:pPr marL="274320" lvl="0" indent="-274320" algn="l" rtl="0">
              <a:spcBef>
                <a:spcPts val="0"/>
              </a:spcBef>
              <a:spcAft>
                <a:spcPts val="0"/>
              </a:spcAft>
              <a:buSzPct val="110000"/>
              <a:buChar char="⚫"/>
            </a:pPr>
            <a:r>
              <a:rPr lang="en-US"/>
              <a:t>Ink-jet printers spray ink at a high speed</a:t>
            </a:r>
            <a:endParaRPr/>
          </a:p>
          <a:p>
            <a:pPr marL="742950" lvl="1" indent="-285750" algn="l" rtl="0">
              <a:spcBef>
                <a:spcPts val="336"/>
              </a:spcBef>
              <a:spcAft>
                <a:spcPts val="0"/>
              </a:spcAft>
              <a:buSzPct val="110000"/>
              <a:buChar char="⚫"/>
            </a:pPr>
            <a:r>
              <a:rPr lang="en-US"/>
              <a:t>Reliable, quite and inexpensive</a:t>
            </a:r>
            <a:endParaRPr/>
          </a:p>
          <a:p>
            <a:pPr marL="274320" lvl="0" indent="-274320" algn="l" rtl="0">
              <a:spcBef>
                <a:spcPts val="392"/>
              </a:spcBef>
              <a:spcAft>
                <a:spcPts val="0"/>
              </a:spcAft>
              <a:buSzPct val="110000"/>
              <a:buChar char="⚫"/>
            </a:pPr>
            <a:r>
              <a:rPr lang="en-US"/>
              <a:t>Laser printers uses a laser light beam to produce images</a:t>
            </a:r>
            <a:endParaRPr/>
          </a:p>
          <a:p>
            <a:pPr marL="742950" lvl="1" indent="-285750" algn="l" rtl="0">
              <a:spcBef>
                <a:spcPts val="336"/>
              </a:spcBef>
              <a:spcAft>
                <a:spcPts val="0"/>
              </a:spcAft>
              <a:buSzPct val="110000"/>
              <a:buChar char="⚫"/>
            </a:pPr>
            <a:r>
              <a:rPr lang="en-US"/>
              <a:t>Fast, excellent quality </a:t>
            </a:r>
            <a:endParaRPr/>
          </a:p>
          <a:p>
            <a:pPr marL="742950" lvl="1" indent="-285750" algn="l" rtl="0">
              <a:spcBef>
                <a:spcPts val="336"/>
              </a:spcBef>
              <a:spcAft>
                <a:spcPts val="0"/>
              </a:spcAft>
              <a:buSzPct val="110000"/>
              <a:buChar char="⚫"/>
            </a:pPr>
            <a:r>
              <a:rPr lang="en-US"/>
              <a:t>Personal or shared</a:t>
            </a:r>
            <a:endParaRPr/>
          </a:p>
          <a:p>
            <a:pPr marL="274320" lvl="0" indent="-274320" algn="l" rtl="0">
              <a:spcBef>
                <a:spcPts val="392"/>
              </a:spcBef>
              <a:spcAft>
                <a:spcPts val="0"/>
              </a:spcAft>
              <a:buSzPct val="110000"/>
              <a:buChar char="⚫"/>
            </a:pPr>
            <a:r>
              <a:rPr lang="en-US"/>
              <a:t>3D Printers create 3-D shapes with a thin layer of material repeatedly until created</a:t>
            </a:r>
            <a:endParaRPr/>
          </a:p>
          <a:p>
            <a:pPr marL="742950" lvl="1" indent="-285750" algn="l" rtl="0">
              <a:spcBef>
                <a:spcPts val="336"/>
              </a:spcBef>
              <a:spcAft>
                <a:spcPts val="0"/>
              </a:spcAft>
              <a:buSzPct val="110000"/>
              <a:buChar char="⚫"/>
            </a:pPr>
            <a:r>
              <a:rPr lang="en-US"/>
              <a:t>Additive manufacturing</a:t>
            </a:r>
            <a:endParaRPr/>
          </a:p>
        </p:txBody>
      </p:sp>
      <p:pic>
        <p:nvPicPr>
          <p:cNvPr id="416" name="Google Shape;416;p34" descr="Graphic of an ink-jet printer"/>
          <p:cNvPicPr preferRelativeResize="0"/>
          <p:nvPr/>
        </p:nvPicPr>
        <p:blipFill rotWithShape="1">
          <a:blip r:embed="rId3">
            <a:alphaModFix/>
          </a:blip>
          <a:srcRect/>
          <a:stretch/>
        </p:blipFill>
        <p:spPr>
          <a:xfrm>
            <a:off x="6534193" y="1432819"/>
            <a:ext cx="2323772" cy="1502892"/>
          </a:xfrm>
          <a:prstGeom prst="rect">
            <a:avLst/>
          </a:prstGeom>
          <a:noFill/>
          <a:ln>
            <a:noFill/>
          </a:ln>
        </p:spPr>
      </p:pic>
      <p:pic>
        <p:nvPicPr>
          <p:cNvPr id="417" name="Google Shape;417;p34" descr="Graphic of a 3-D printer creating a rabbit"/>
          <p:cNvPicPr preferRelativeResize="0"/>
          <p:nvPr/>
        </p:nvPicPr>
        <p:blipFill rotWithShape="1">
          <a:blip r:embed="rId4">
            <a:alphaModFix/>
          </a:blip>
          <a:srcRect/>
          <a:stretch/>
        </p:blipFill>
        <p:spPr>
          <a:xfrm>
            <a:off x="8857965" y="2218519"/>
            <a:ext cx="2059078" cy="1612581"/>
          </a:xfrm>
          <a:prstGeom prst="rect">
            <a:avLst/>
          </a:prstGeom>
          <a:noFill/>
          <a:ln>
            <a:noFill/>
          </a:ln>
        </p:spPr>
      </p:pic>
      <p:sp>
        <p:nvSpPr>
          <p:cNvPr id="418" name="Google Shape;418;p34"/>
          <p:cNvSpPr txBox="1"/>
          <p:nvPr/>
        </p:nvSpPr>
        <p:spPr>
          <a:xfrm>
            <a:off x="7147151" y="4331198"/>
            <a:ext cx="4730827"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Other Printers</a:t>
            </a:r>
            <a:endParaRPr sz="4000" b="1" cap="none">
              <a:solidFill>
                <a:schemeClr val="dk1"/>
              </a:solidFill>
              <a:latin typeface="Verdana"/>
              <a:ea typeface="Verdana"/>
              <a:cs typeface="Verdana"/>
              <a:sym typeface="Verdana"/>
            </a:endParaRPr>
          </a:p>
        </p:txBody>
      </p:sp>
      <p:sp>
        <p:nvSpPr>
          <p:cNvPr id="419" name="Google Shape;419;p34"/>
          <p:cNvSpPr txBox="1"/>
          <p:nvPr/>
        </p:nvSpPr>
        <p:spPr>
          <a:xfrm>
            <a:off x="7025788" y="5259165"/>
            <a:ext cx="4973555" cy="1926640"/>
          </a:xfrm>
          <a:prstGeom prst="rect">
            <a:avLst/>
          </a:prstGeom>
          <a:noFill/>
          <a:ln>
            <a:noFill/>
          </a:ln>
        </p:spPr>
        <p:txBody>
          <a:bodyPr spcFirstLastPara="1" wrap="square" lIns="91425" tIns="45700" rIns="91425" bIns="45700" anchor="t" anchorCtr="0">
            <a:normAutofit fontScale="77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Cloud printers (Connected to the Internet to provide services to others on the Internet</a:t>
            </a:r>
            <a:endParaRPr/>
          </a:p>
          <a:p>
            <a:pPr marL="274320" marR="0" lvl="0" indent="-274320" algn="l" rtl="0">
              <a:spcBef>
                <a:spcPts val="434"/>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Thermal printers</a:t>
            </a:r>
            <a:endParaRPr/>
          </a:p>
          <a:p>
            <a:pPr marL="274320" marR="0" lvl="0" indent="-274320" algn="l" rtl="0">
              <a:spcBef>
                <a:spcPts val="434"/>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Plotters</a:t>
            </a:r>
            <a:endParaRPr/>
          </a:p>
          <a:p>
            <a:pPr marL="274320" marR="0" lvl="0" indent="-122745" algn="l" rtl="0">
              <a:spcBef>
                <a:spcPts val="434"/>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Audio and Video Devices</a:t>
            </a:r>
            <a:endParaRPr/>
          </a:p>
        </p:txBody>
      </p:sp>
      <p:sp>
        <p:nvSpPr>
          <p:cNvPr id="426" name="Google Shape;426;p35"/>
          <p:cNvSpPr txBox="1">
            <a:spLocks noGrp="1"/>
          </p:cNvSpPr>
          <p:nvPr>
            <p:ph type="body" idx="1"/>
          </p:nvPr>
        </p:nvSpPr>
        <p:spPr>
          <a:xfrm>
            <a:off x="1506071" y="1701498"/>
            <a:ext cx="6518288" cy="452596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Translates audio information from </a:t>
            </a:r>
            <a:br>
              <a:rPr lang="en-US" sz="2800"/>
            </a:br>
            <a:r>
              <a:rPr lang="en-US" sz="2800"/>
              <a:t>the computer into sounds that </a:t>
            </a:r>
            <a:br>
              <a:rPr lang="en-US" sz="2800"/>
            </a:br>
            <a:r>
              <a:rPr lang="en-US" sz="2800"/>
              <a:t>people can understand</a:t>
            </a:r>
            <a:endParaRPr/>
          </a:p>
          <a:p>
            <a:pPr marL="742950" lvl="1" indent="-285750" algn="l" rtl="0">
              <a:spcBef>
                <a:spcPts val="480"/>
              </a:spcBef>
              <a:spcAft>
                <a:spcPts val="0"/>
              </a:spcAft>
              <a:buSzPts val="2640"/>
              <a:buChar char="⚫"/>
            </a:pPr>
            <a:r>
              <a:rPr lang="en-US" sz="2400"/>
              <a:t>Speakers and headphones</a:t>
            </a:r>
            <a:endParaRPr/>
          </a:p>
          <a:p>
            <a:pPr marL="274320" lvl="0" indent="-274320" algn="l" rtl="0">
              <a:spcBef>
                <a:spcPts val="560"/>
              </a:spcBef>
              <a:spcAft>
                <a:spcPts val="0"/>
              </a:spcAft>
              <a:buSzPts val="3080"/>
              <a:buChar char="⚫"/>
            </a:pPr>
            <a:r>
              <a:rPr lang="en-US" sz="2800"/>
              <a:t>Bluetooth Technology</a:t>
            </a:r>
            <a:endParaRPr/>
          </a:p>
          <a:p>
            <a:pPr marL="742950" lvl="1" indent="-285750" algn="l" rtl="0">
              <a:spcBef>
                <a:spcPts val="480"/>
              </a:spcBef>
              <a:spcAft>
                <a:spcPts val="0"/>
              </a:spcAft>
              <a:buSzPts val="2640"/>
              <a:buChar char="⚫"/>
            </a:pPr>
            <a:r>
              <a:rPr lang="en-US" sz="2400"/>
              <a:t>Wireless technology</a:t>
            </a:r>
            <a:endParaRPr/>
          </a:p>
          <a:p>
            <a:pPr marL="1143000" lvl="2" indent="-228600" algn="l" rtl="0">
              <a:spcBef>
                <a:spcPts val="360"/>
              </a:spcBef>
              <a:spcAft>
                <a:spcPts val="0"/>
              </a:spcAft>
              <a:buSzPts val="1980"/>
              <a:buChar char="⚫"/>
            </a:pPr>
            <a:r>
              <a:rPr lang="en-US" sz="1800"/>
              <a:t>Used to connect to speakers and headsets</a:t>
            </a:r>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074" y="3907663"/>
            <a:ext cx="1847850"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427;p35" descr="Graphic of headphones"/>
          <p:cNvPicPr preferRelativeResize="0"/>
          <p:nvPr/>
        </p:nvPicPr>
        <p:blipFill rotWithShape="1">
          <a:blip r:embed="rId4">
            <a:alphaModFix/>
          </a:blip>
          <a:srcRect/>
          <a:stretch/>
        </p:blipFill>
        <p:spPr>
          <a:xfrm>
            <a:off x="9746084" y="1682621"/>
            <a:ext cx="1982620" cy="2157985"/>
          </a:xfrm>
          <a:prstGeom prst="rect">
            <a:avLst/>
          </a:prstGeom>
          <a:noFill/>
          <a:ln>
            <a:noFill/>
          </a:ln>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Combination Input and Output Devices</a:t>
            </a:r>
            <a:endParaRPr/>
          </a:p>
        </p:txBody>
      </p:sp>
      <p:sp>
        <p:nvSpPr>
          <p:cNvPr id="434" name="Google Shape;434;p36"/>
          <p:cNvSpPr txBox="1">
            <a:spLocks noGrp="1"/>
          </p:cNvSpPr>
          <p:nvPr>
            <p:ph type="body" idx="1"/>
          </p:nvPr>
        </p:nvSpPr>
        <p:spPr>
          <a:xfrm>
            <a:off x="1506071" y="1625306"/>
            <a:ext cx="6761107" cy="4308938"/>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US" sz="2800"/>
              <a:t>Headsets </a:t>
            </a:r>
            <a:endParaRPr/>
          </a:p>
          <a:p>
            <a:pPr marL="742950" lvl="1" indent="-285750" algn="l" rtl="0">
              <a:spcBef>
                <a:spcPts val="444"/>
              </a:spcBef>
              <a:spcAft>
                <a:spcPts val="0"/>
              </a:spcAft>
              <a:buSzPct val="110000"/>
              <a:buChar char="⚫"/>
            </a:pPr>
            <a:r>
              <a:rPr lang="en-US"/>
              <a:t>Combine a microphone and headphones</a:t>
            </a:r>
            <a:endParaRPr/>
          </a:p>
          <a:p>
            <a:pPr marL="274320" lvl="0" indent="-274320" algn="l" rtl="0">
              <a:spcBef>
                <a:spcPts val="518"/>
              </a:spcBef>
              <a:spcAft>
                <a:spcPts val="0"/>
              </a:spcAft>
              <a:buSzPct val="110000"/>
              <a:buChar char="⚫"/>
            </a:pPr>
            <a:r>
              <a:rPr lang="en-US"/>
              <a:t>Multifunctional devices (MFD)</a:t>
            </a:r>
            <a:endParaRPr/>
          </a:p>
          <a:p>
            <a:pPr marL="742950" lvl="1" indent="-285750" algn="l" rtl="0">
              <a:spcBef>
                <a:spcPts val="444"/>
              </a:spcBef>
              <a:spcAft>
                <a:spcPts val="0"/>
              </a:spcAft>
              <a:buSzPct val="110000"/>
              <a:buChar char="⚫"/>
            </a:pPr>
            <a:r>
              <a:rPr lang="en-US" sz="2400"/>
              <a:t>Cost efficient but lower quality</a:t>
            </a:r>
            <a:endParaRPr/>
          </a:p>
          <a:p>
            <a:pPr marL="742950" lvl="1" indent="-285750" algn="l" rtl="0">
              <a:spcBef>
                <a:spcPts val="444"/>
              </a:spcBef>
              <a:spcAft>
                <a:spcPts val="0"/>
              </a:spcAft>
              <a:buSzPct val="110000"/>
              <a:buChar char="⚫"/>
            </a:pPr>
            <a:r>
              <a:rPr lang="en-US"/>
              <a:t>All-in-one printers are a good example</a:t>
            </a:r>
            <a:endParaRPr sz="2400"/>
          </a:p>
          <a:p>
            <a:pPr marL="274320" lvl="0" indent="-274320" algn="l" rtl="0">
              <a:spcBef>
                <a:spcPts val="518"/>
              </a:spcBef>
              <a:spcAft>
                <a:spcPts val="0"/>
              </a:spcAft>
              <a:buSzPct val="110000"/>
              <a:buChar char="⚫"/>
            </a:pPr>
            <a:r>
              <a:rPr lang="en-US" sz="2800"/>
              <a:t>Telephones</a:t>
            </a:r>
            <a:endParaRPr/>
          </a:p>
          <a:p>
            <a:pPr marL="742950" lvl="1" indent="-285750" algn="l" rtl="0">
              <a:spcBef>
                <a:spcPts val="444"/>
              </a:spcBef>
              <a:spcAft>
                <a:spcPts val="0"/>
              </a:spcAft>
              <a:buSzPct val="110000"/>
              <a:buChar char="⚫"/>
            </a:pPr>
            <a:r>
              <a:rPr lang="en-US" sz="2400"/>
              <a:t>Known as Telephony and Internet Telephony</a:t>
            </a:r>
            <a:endParaRPr/>
          </a:p>
          <a:p>
            <a:pPr marL="742950" lvl="1" indent="-285750" algn="l" rtl="0">
              <a:spcBef>
                <a:spcPts val="444"/>
              </a:spcBef>
              <a:spcAft>
                <a:spcPts val="0"/>
              </a:spcAft>
              <a:buSzPct val="110000"/>
              <a:buChar char="⚫"/>
            </a:pPr>
            <a:r>
              <a:rPr lang="en-US" sz="2400"/>
              <a:t>Voice-over IP (VoIP) </a:t>
            </a:r>
            <a:endParaRPr/>
          </a:p>
          <a:p>
            <a:pPr marL="1143000" lvl="2" indent="-228600" algn="l" rtl="0">
              <a:spcBef>
                <a:spcPts val="370"/>
              </a:spcBef>
              <a:spcAft>
                <a:spcPts val="0"/>
              </a:spcAft>
              <a:buSzPct val="110000"/>
              <a:buChar char="⚫"/>
            </a:pPr>
            <a:r>
              <a:rPr lang="en-US"/>
              <a:t>Hangouts</a:t>
            </a:r>
            <a:endParaRPr/>
          </a:p>
          <a:p>
            <a:pPr marL="1143000" lvl="2" indent="-228600" algn="l" rtl="0">
              <a:spcBef>
                <a:spcPts val="370"/>
              </a:spcBef>
              <a:spcAft>
                <a:spcPts val="0"/>
              </a:spcAft>
              <a:buSzPct val="110000"/>
              <a:buChar char="⚫"/>
            </a:pPr>
            <a:r>
              <a:rPr lang="en-US"/>
              <a:t>Face Time</a:t>
            </a:r>
            <a:endParaRPr/>
          </a:p>
          <a:p>
            <a:pPr marL="1143000" lvl="2" indent="-228600" algn="l" rtl="0">
              <a:spcBef>
                <a:spcPts val="370"/>
              </a:spcBef>
              <a:spcAft>
                <a:spcPts val="0"/>
              </a:spcAft>
              <a:buSzPct val="110000"/>
              <a:buChar char="⚫"/>
            </a:pPr>
            <a:r>
              <a:rPr lang="en-US"/>
              <a:t>Skype</a:t>
            </a:r>
            <a:endParaRPr/>
          </a:p>
        </p:txBody>
      </p:sp>
      <p:pic>
        <p:nvPicPr>
          <p:cNvPr id="435" name="Google Shape;435;p36" descr="Graphic of a headset"/>
          <p:cNvPicPr preferRelativeResize="0"/>
          <p:nvPr/>
        </p:nvPicPr>
        <p:blipFill rotWithShape="1">
          <a:blip r:embed="rId3">
            <a:alphaModFix/>
          </a:blip>
          <a:srcRect/>
          <a:stretch/>
        </p:blipFill>
        <p:spPr>
          <a:xfrm>
            <a:off x="8096338" y="1811867"/>
            <a:ext cx="3740494" cy="4217812"/>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3D visual</a:t>
            </a:r>
            <a:endParaRPr lang="en-MY" dirty="0"/>
          </a:p>
        </p:txBody>
      </p:sp>
      <p:sp>
        <p:nvSpPr>
          <p:cNvPr id="3" name="Text Placeholder 2"/>
          <p:cNvSpPr>
            <a:spLocks noGrp="1"/>
          </p:cNvSpPr>
          <p:nvPr>
            <p:ph type="body" idx="1"/>
          </p:nvPr>
        </p:nvSpPr>
        <p:spPr>
          <a:xfrm>
            <a:off x="477073" y="1402696"/>
            <a:ext cx="7943107" cy="5302904"/>
          </a:xfrm>
        </p:spPr>
        <p:txBody>
          <a:bodyPr>
            <a:normAutofit/>
          </a:bodyPr>
          <a:lstStyle/>
          <a:p>
            <a:r>
              <a:rPr lang="en-MY" sz="2000" dirty="0" smtClean="0"/>
              <a:t>Hologram</a:t>
            </a:r>
          </a:p>
          <a:p>
            <a:pPr>
              <a:buFontTx/>
              <a:buChar char="-"/>
            </a:pPr>
            <a:r>
              <a:rPr lang="en-US" sz="2000" dirty="0" smtClean="0"/>
              <a:t>created </a:t>
            </a:r>
            <a:r>
              <a:rPr lang="en-US" sz="2000" dirty="0"/>
              <a:t>using light interference </a:t>
            </a:r>
            <a:r>
              <a:rPr lang="en-US" sz="2000" dirty="0" smtClean="0"/>
              <a:t>patterns.</a:t>
            </a:r>
          </a:p>
          <a:p>
            <a:pPr>
              <a:buFontTx/>
              <a:buChar char="-"/>
            </a:pPr>
            <a:r>
              <a:rPr lang="en-US" sz="2000" dirty="0" smtClean="0"/>
              <a:t>3D</a:t>
            </a:r>
            <a:r>
              <a:rPr lang="en-US" sz="2000" b="1" dirty="0" smtClean="0"/>
              <a:t> </a:t>
            </a:r>
            <a:r>
              <a:rPr lang="en-US" sz="2000" dirty="0" smtClean="0"/>
              <a:t>image that </a:t>
            </a:r>
            <a:r>
              <a:rPr lang="en-US" sz="2000" dirty="0"/>
              <a:t>can be seen </a:t>
            </a:r>
            <a:r>
              <a:rPr lang="en-US" sz="2000" dirty="0" smtClean="0"/>
              <a:t>without a screen or </a:t>
            </a:r>
            <a:r>
              <a:rPr lang="en-US" sz="2000" dirty="0"/>
              <a:t>special glasses, appearing to have </a:t>
            </a:r>
            <a:r>
              <a:rPr lang="en-US" sz="2000" dirty="0" smtClean="0"/>
              <a:t>depth in space </a:t>
            </a:r>
            <a:r>
              <a:rPr lang="en-US" sz="2000" dirty="0"/>
              <a:t>and being visible from multiple angles</a:t>
            </a:r>
            <a:r>
              <a:rPr lang="en-US" sz="2000" dirty="0" smtClean="0"/>
              <a:t>.</a:t>
            </a:r>
          </a:p>
          <a:p>
            <a:r>
              <a:rPr lang="en-US" sz="2000" dirty="0" smtClean="0"/>
              <a:t>Virtual Reality (VR) headsets</a:t>
            </a:r>
          </a:p>
          <a:p>
            <a:pPr marL="33020" indent="0">
              <a:buNone/>
            </a:pPr>
            <a:r>
              <a:rPr lang="en-US" sz="2000" dirty="0" smtClean="0"/>
              <a:t>- provide </a:t>
            </a:r>
            <a:r>
              <a:rPr lang="en-US" sz="2000" dirty="0"/>
              <a:t>a fully immersive 3D experience, </a:t>
            </a:r>
            <a:r>
              <a:rPr lang="en-US" sz="2000" dirty="0" err="1"/>
              <a:t>E.g</a:t>
            </a:r>
            <a:r>
              <a:rPr lang="en-US" sz="2000" dirty="0"/>
              <a:t> –Oculus Quest, HTC </a:t>
            </a:r>
            <a:r>
              <a:rPr lang="en-US" sz="2000" dirty="0" smtClean="0"/>
              <a:t>vive</a:t>
            </a:r>
          </a:p>
          <a:p>
            <a:r>
              <a:rPr lang="en-US" sz="2000" dirty="0" smtClean="0"/>
              <a:t>Augmented Reality </a:t>
            </a:r>
            <a:r>
              <a:rPr lang="en-US" sz="2000" dirty="0"/>
              <a:t>(</a:t>
            </a:r>
            <a:r>
              <a:rPr lang="en-US" sz="2000" dirty="0" smtClean="0"/>
              <a:t>AR)/ Mix Reality (MR) headsets</a:t>
            </a:r>
          </a:p>
          <a:p>
            <a:pPr>
              <a:buFontTx/>
              <a:buChar char="-"/>
            </a:pPr>
            <a:r>
              <a:rPr lang="en-US" sz="2000" dirty="0" smtClean="0"/>
              <a:t>overlay </a:t>
            </a:r>
            <a:r>
              <a:rPr lang="en-US" sz="2000" dirty="0"/>
              <a:t>3D virtual objects onto the real world, blending virtual and physical environments. </a:t>
            </a:r>
            <a:r>
              <a:rPr lang="en-US" sz="2000" dirty="0" err="1"/>
              <a:t>E.g</a:t>
            </a:r>
            <a:r>
              <a:rPr lang="en-US" sz="2000" dirty="0"/>
              <a:t> – Magic </a:t>
            </a:r>
            <a:r>
              <a:rPr lang="en-US" sz="2000" dirty="0" smtClean="0"/>
              <a:t>Leap</a:t>
            </a:r>
          </a:p>
          <a:p>
            <a:r>
              <a:rPr lang="en-US" sz="2000" dirty="0" smtClean="0"/>
              <a:t>Projection Mapping (3D projection System)</a:t>
            </a:r>
          </a:p>
          <a:p>
            <a:pPr>
              <a:buFontTx/>
              <a:buChar char="-"/>
            </a:pPr>
            <a:r>
              <a:rPr lang="en-US" sz="2000" dirty="0" smtClean="0"/>
              <a:t>Projecting 3D visual onto physical surfaces such as building or objects to create depth and dimension </a:t>
            </a:r>
            <a:endParaRPr lang="en-MY"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6074" y="268224"/>
            <a:ext cx="3267456" cy="229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1743" y="4962144"/>
            <a:ext cx="3331787" cy="177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Google Shape;445;p37" descr="Graphic of person wearing virtual reality headgear and using the gloves as intpu. "/>
          <p:cNvPicPr preferRelativeResize="0"/>
          <p:nvPr/>
        </p:nvPicPr>
        <p:blipFill rotWithShape="1">
          <a:blip r:embed="rId5">
            <a:alphaModFix/>
          </a:blip>
          <a:srcRect/>
          <a:stretch/>
        </p:blipFill>
        <p:spPr>
          <a:xfrm>
            <a:off x="9207379" y="2678760"/>
            <a:ext cx="2806151" cy="2034001"/>
          </a:xfrm>
          <a:prstGeom prst="rect">
            <a:avLst/>
          </a:prstGeom>
          <a:noFill/>
          <a:ln>
            <a:noFill/>
          </a:ln>
        </p:spPr>
      </p:pic>
    </p:spTree>
    <p:extLst>
      <p:ext uri="{BB962C8B-B14F-4D97-AF65-F5344CB8AC3E}">
        <p14:creationId xmlns:p14="http://schemas.microsoft.com/office/powerpoint/2010/main" val="3278936552"/>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Drones and Robots</a:t>
            </a:r>
            <a:endParaRPr/>
          </a:p>
        </p:txBody>
      </p:sp>
      <p:sp>
        <p:nvSpPr>
          <p:cNvPr id="442" name="Google Shape;442;p37"/>
          <p:cNvSpPr txBox="1">
            <a:spLocks noGrp="1"/>
          </p:cNvSpPr>
          <p:nvPr>
            <p:ph type="body" idx="1"/>
          </p:nvPr>
        </p:nvSpPr>
        <p:spPr>
          <a:xfrm>
            <a:off x="1603333" y="1817224"/>
            <a:ext cx="6450904" cy="47464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ct val="110000"/>
              <a:buNone/>
            </a:pPr>
            <a:r>
              <a:rPr lang="en-US" dirty="0"/>
              <a:t>Drones or unarmed aerial vehicles</a:t>
            </a:r>
            <a:endParaRPr dirty="0"/>
          </a:p>
          <a:p>
            <a:pPr marL="742950" lvl="1" indent="-285750" algn="l" rtl="0">
              <a:spcBef>
                <a:spcPts val="408"/>
              </a:spcBef>
              <a:spcAft>
                <a:spcPts val="0"/>
              </a:spcAft>
              <a:buSzPct val="110000"/>
              <a:buChar char="⚫"/>
            </a:pPr>
            <a:r>
              <a:rPr lang="en-US" dirty="0"/>
              <a:t>Take input from a controller and send  back video and sound to the user</a:t>
            </a:r>
            <a:endParaRPr dirty="0"/>
          </a:p>
          <a:p>
            <a:pPr marL="742950" lvl="1" indent="-285750" algn="l" rtl="0">
              <a:spcBef>
                <a:spcPts val="408"/>
              </a:spcBef>
              <a:spcAft>
                <a:spcPts val="0"/>
              </a:spcAft>
              <a:buSzPct val="110000"/>
              <a:buChar char="⚫"/>
            </a:pPr>
            <a:r>
              <a:rPr lang="en-US" dirty="0"/>
              <a:t>Very cost effective now</a:t>
            </a:r>
            <a:endParaRPr dirty="0"/>
          </a:p>
          <a:p>
            <a:pPr marL="0" lvl="0" indent="0" algn="l" rtl="0">
              <a:spcBef>
                <a:spcPts val="476"/>
              </a:spcBef>
              <a:spcAft>
                <a:spcPts val="0"/>
              </a:spcAft>
              <a:buSzPct val="110000"/>
              <a:buNone/>
            </a:pPr>
            <a:r>
              <a:rPr lang="en-US" dirty="0"/>
              <a:t>Robots</a:t>
            </a:r>
            <a:endParaRPr dirty="0"/>
          </a:p>
          <a:p>
            <a:pPr marL="914400" lvl="1" indent="-457200" algn="l" rtl="0">
              <a:spcBef>
                <a:spcPts val="408"/>
              </a:spcBef>
              <a:spcAft>
                <a:spcPts val="0"/>
              </a:spcAft>
              <a:buSzPct val="110000"/>
              <a:buChar char="⚫"/>
            </a:pPr>
            <a:r>
              <a:rPr lang="en-US" dirty="0"/>
              <a:t>Use microphones, cameras and other sensors as input</a:t>
            </a:r>
            <a:endParaRPr dirty="0"/>
          </a:p>
          <a:p>
            <a:pPr marL="914400" lvl="1" indent="-457200" algn="l" rtl="0">
              <a:spcBef>
                <a:spcPts val="408"/>
              </a:spcBef>
              <a:spcAft>
                <a:spcPts val="0"/>
              </a:spcAft>
              <a:buSzPct val="110000"/>
              <a:buChar char="⚫"/>
            </a:pPr>
            <a:r>
              <a:rPr lang="en-US" dirty="0"/>
              <a:t>Output is dependent on the use for the robot</a:t>
            </a:r>
            <a:endParaRPr dirty="0"/>
          </a:p>
          <a:p>
            <a:pPr marL="1314450" lvl="2" indent="-457200" algn="l" rtl="0">
              <a:spcBef>
                <a:spcPts val="340"/>
              </a:spcBef>
              <a:spcAft>
                <a:spcPts val="0"/>
              </a:spcAft>
              <a:buSzPct val="110000"/>
              <a:buChar char="⚫"/>
            </a:pPr>
            <a:r>
              <a:rPr lang="en-US" dirty="0"/>
              <a:t>Assists in surgery</a:t>
            </a:r>
            <a:endParaRPr dirty="0"/>
          </a:p>
          <a:p>
            <a:pPr marL="914400" lvl="1" indent="-314706" algn="l" rtl="0">
              <a:spcBef>
                <a:spcPts val="408"/>
              </a:spcBef>
              <a:spcAft>
                <a:spcPts val="0"/>
              </a:spcAft>
              <a:buSzPct val="110000"/>
              <a:buNone/>
            </a:pPr>
            <a:endParaRPr dirty="0"/>
          </a:p>
        </p:txBody>
      </p:sp>
      <p:pic>
        <p:nvPicPr>
          <p:cNvPr id="443" name="Google Shape;443;p37" descr="Graphic of a drone flying high over land"/>
          <p:cNvPicPr preferRelativeResize="0"/>
          <p:nvPr/>
        </p:nvPicPr>
        <p:blipFill rotWithShape="1">
          <a:blip r:embed="rId3">
            <a:alphaModFix/>
          </a:blip>
          <a:srcRect/>
          <a:stretch/>
        </p:blipFill>
        <p:spPr>
          <a:xfrm>
            <a:off x="8354114" y="1439333"/>
            <a:ext cx="2772748" cy="2239650"/>
          </a:xfrm>
          <a:prstGeom prst="rect">
            <a:avLst/>
          </a:prstGeom>
          <a:noFill/>
          <a:ln>
            <a:noFill/>
          </a:ln>
        </p:spPr>
      </p:pic>
      <p:pic>
        <p:nvPicPr>
          <p:cNvPr id="444" name="Google Shape;444;p37" descr="Graphic of a robot used in srugery. "/>
          <p:cNvPicPr preferRelativeResize="0"/>
          <p:nvPr/>
        </p:nvPicPr>
        <p:blipFill rotWithShape="1">
          <a:blip r:embed="rId4">
            <a:alphaModFix/>
          </a:blip>
          <a:srcRect/>
          <a:stretch/>
        </p:blipFill>
        <p:spPr>
          <a:xfrm>
            <a:off x="8814816" y="4474464"/>
            <a:ext cx="2839530" cy="1880694"/>
          </a:xfrm>
          <a:prstGeom prst="rect">
            <a:avLst/>
          </a:prstGeom>
          <a:noFill/>
          <a:ln>
            <a:noFill/>
          </a:ln>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Making IT Work for You ~ Skype</a:t>
            </a:r>
            <a:endParaRPr/>
          </a:p>
        </p:txBody>
      </p:sp>
      <p:sp>
        <p:nvSpPr>
          <p:cNvPr id="452" name="Google Shape;452;p38"/>
          <p:cNvSpPr txBox="1">
            <a:spLocks noGrp="1"/>
          </p:cNvSpPr>
          <p:nvPr>
            <p:ph type="body" idx="1"/>
          </p:nvPr>
        </p:nvSpPr>
        <p:spPr>
          <a:xfrm>
            <a:off x="1371600" y="1561866"/>
            <a:ext cx="4611667" cy="1650404"/>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Communications tool using VoIP</a:t>
            </a:r>
            <a:endParaRPr/>
          </a:p>
          <a:p>
            <a:pPr marL="274320" lvl="0" indent="-274320" algn="l" rtl="0">
              <a:spcBef>
                <a:spcPts val="560"/>
              </a:spcBef>
              <a:spcAft>
                <a:spcPts val="0"/>
              </a:spcAft>
              <a:buSzPts val="3080"/>
              <a:buChar char="⚫"/>
            </a:pPr>
            <a:r>
              <a:rPr lang="en-US"/>
              <a:t>www.skype.com</a:t>
            </a:r>
            <a:endParaRPr/>
          </a:p>
        </p:txBody>
      </p:sp>
      <p:pic>
        <p:nvPicPr>
          <p:cNvPr id="453" name="Google Shape;453;p38" descr="First screen of Skype setup"/>
          <p:cNvPicPr preferRelativeResize="0"/>
          <p:nvPr/>
        </p:nvPicPr>
        <p:blipFill rotWithShape="1">
          <a:blip r:embed="rId3">
            <a:alphaModFix/>
          </a:blip>
          <a:srcRect/>
          <a:stretch/>
        </p:blipFill>
        <p:spPr>
          <a:xfrm>
            <a:off x="1524000" y="3122798"/>
            <a:ext cx="3544866" cy="3386918"/>
          </a:xfrm>
          <a:prstGeom prst="rect">
            <a:avLst/>
          </a:prstGeom>
          <a:noFill/>
          <a:ln>
            <a:noFill/>
          </a:ln>
        </p:spPr>
      </p:pic>
      <p:pic>
        <p:nvPicPr>
          <p:cNvPr id="454" name="Google Shape;454;p38" descr="Graphic of Skype setup screen 3"/>
          <p:cNvPicPr preferRelativeResize="0"/>
          <p:nvPr/>
        </p:nvPicPr>
        <p:blipFill rotWithShape="1">
          <a:blip r:embed="rId4">
            <a:alphaModFix/>
          </a:blip>
          <a:srcRect/>
          <a:stretch/>
        </p:blipFill>
        <p:spPr>
          <a:xfrm>
            <a:off x="5093884" y="2360798"/>
            <a:ext cx="3131576" cy="2008114"/>
          </a:xfrm>
          <a:prstGeom prst="rect">
            <a:avLst/>
          </a:prstGeom>
          <a:noFill/>
          <a:ln>
            <a:noFill/>
          </a:ln>
        </p:spPr>
      </p:pic>
      <p:pic>
        <p:nvPicPr>
          <p:cNvPr id="455" name="Google Shape;455;p38" descr="Graphic of the fourth Skype setup screen"/>
          <p:cNvPicPr preferRelativeResize="0"/>
          <p:nvPr/>
        </p:nvPicPr>
        <p:blipFill rotWithShape="1">
          <a:blip r:embed="rId5">
            <a:alphaModFix/>
          </a:blip>
          <a:srcRect/>
          <a:stretch/>
        </p:blipFill>
        <p:spPr>
          <a:xfrm>
            <a:off x="5170479" y="4436533"/>
            <a:ext cx="3167136" cy="2001512"/>
          </a:xfrm>
          <a:prstGeom prst="rect">
            <a:avLst/>
          </a:prstGeom>
          <a:noFill/>
          <a:ln>
            <a:noFill/>
          </a:ln>
        </p:spPr>
      </p:pic>
      <p:pic>
        <p:nvPicPr>
          <p:cNvPr id="456" name="Google Shape;456;p38" descr="Final screen for Skype setup"/>
          <p:cNvPicPr preferRelativeResize="0"/>
          <p:nvPr/>
        </p:nvPicPr>
        <p:blipFill rotWithShape="1">
          <a:blip r:embed="rId6">
            <a:alphaModFix/>
          </a:blip>
          <a:srcRect/>
          <a:stretch/>
        </p:blipFill>
        <p:spPr>
          <a:xfrm>
            <a:off x="8532250" y="3302000"/>
            <a:ext cx="3477582" cy="2225378"/>
          </a:xfrm>
          <a:prstGeom prst="rect">
            <a:avLst/>
          </a:prstGeom>
          <a:noFill/>
          <a:ln>
            <a:noFill/>
          </a:ln>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Ergonomics</a:t>
            </a:r>
            <a:endParaRPr/>
          </a:p>
        </p:txBody>
      </p:sp>
      <p:sp>
        <p:nvSpPr>
          <p:cNvPr id="463" name="Google Shape;463;p39"/>
          <p:cNvSpPr txBox="1">
            <a:spLocks noGrp="1"/>
          </p:cNvSpPr>
          <p:nvPr>
            <p:ph type="body" idx="1"/>
          </p:nvPr>
        </p:nvSpPr>
        <p:spPr>
          <a:xfrm>
            <a:off x="1506071" y="1676400"/>
            <a:ext cx="4038600" cy="439388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Study of human factors related to things people use</a:t>
            </a:r>
            <a:endParaRPr/>
          </a:p>
          <a:p>
            <a:pPr marL="274320" lvl="0" indent="-274320" algn="l" rtl="0">
              <a:spcBef>
                <a:spcPts val="560"/>
              </a:spcBef>
              <a:spcAft>
                <a:spcPts val="0"/>
              </a:spcAft>
              <a:buSzPts val="3080"/>
              <a:buChar char="⚫"/>
            </a:pPr>
            <a:r>
              <a:rPr lang="en-US" sz="2800"/>
              <a:t>Fit the task to the user to avoid:</a:t>
            </a:r>
            <a:endParaRPr/>
          </a:p>
          <a:p>
            <a:pPr marL="742950" lvl="1" indent="-285750" algn="l" rtl="0">
              <a:spcBef>
                <a:spcPts val="480"/>
              </a:spcBef>
              <a:spcAft>
                <a:spcPts val="0"/>
              </a:spcAft>
              <a:buSzPts val="2640"/>
              <a:buChar char="⚫"/>
            </a:pPr>
            <a:r>
              <a:rPr lang="en-US" sz="2400"/>
              <a:t>Eyestrain and headache</a:t>
            </a:r>
            <a:endParaRPr/>
          </a:p>
          <a:p>
            <a:pPr marL="742950" lvl="1" indent="-285750" algn="l" rtl="0">
              <a:spcBef>
                <a:spcPts val="480"/>
              </a:spcBef>
              <a:spcAft>
                <a:spcPts val="0"/>
              </a:spcAft>
              <a:buSzPts val="2640"/>
              <a:buChar char="⚫"/>
            </a:pPr>
            <a:r>
              <a:rPr lang="en-US" sz="2400"/>
              <a:t>Back and neck pain</a:t>
            </a:r>
            <a:endParaRPr/>
          </a:p>
          <a:p>
            <a:pPr marL="742950" lvl="1" indent="-285750" algn="l" rtl="0">
              <a:spcBef>
                <a:spcPts val="480"/>
              </a:spcBef>
              <a:spcAft>
                <a:spcPts val="0"/>
              </a:spcAft>
              <a:buSzPts val="2640"/>
              <a:buChar char="⚫"/>
            </a:pPr>
            <a:r>
              <a:rPr lang="en-US" sz="2400"/>
              <a:t>Repetitive strain injury</a:t>
            </a:r>
            <a:endParaRPr/>
          </a:p>
        </p:txBody>
      </p:sp>
      <p:pic>
        <p:nvPicPr>
          <p:cNvPr id="464" name="Google Shape;464;p39" descr="Graphic of the proper ergonomic setup for a user. "/>
          <p:cNvPicPr preferRelativeResize="0"/>
          <p:nvPr/>
        </p:nvPicPr>
        <p:blipFill rotWithShape="1">
          <a:blip r:embed="rId3">
            <a:alphaModFix/>
          </a:blip>
          <a:srcRect/>
          <a:stretch/>
        </p:blipFill>
        <p:spPr>
          <a:xfrm>
            <a:off x="6558668" y="1727201"/>
            <a:ext cx="5251692" cy="4546280"/>
          </a:xfrm>
          <a:prstGeom prst="rect">
            <a:avLst/>
          </a:prstGeom>
          <a:noFill/>
          <a:ln>
            <a:noFill/>
          </a:ln>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Ergonomic Challenged Devices</a:t>
            </a:r>
            <a:endParaRPr/>
          </a:p>
        </p:txBody>
      </p:sp>
      <p:sp>
        <p:nvSpPr>
          <p:cNvPr id="471" name="Google Shape;471;p40"/>
          <p:cNvSpPr txBox="1">
            <a:spLocks noGrp="1"/>
          </p:cNvSpPr>
          <p:nvPr>
            <p:ph type="body" idx="1"/>
          </p:nvPr>
        </p:nvSpPr>
        <p:spPr>
          <a:xfrm>
            <a:off x="1506070" y="1676400"/>
            <a:ext cx="10017875" cy="439388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sz="3200"/>
              <a:t>Portable devices are not set up for ergonomics</a:t>
            </a:r>
            <a:endParaRPr/>
          </a:p>
          <a:p>
            <a:pPr marL="274320" lvl="0" indent="-274320" algn="l" rtl="0">
              <a:spcBef>
                <a:spcPts val="592"/>
              </a:spcBef>
              <a:spcAft>
                <a:spcPts val="0"/>
              </a:spcAft>
              <a:buSzPct val="110000"/>
              <a:buChar char="⚫"/>
            </a:pPr>
            <a:r>
              <a:rPr lang="en-US" sz="3200"/>
              <a:t>Laptops</a:t>
            </a:r>
            <a:endParaRPr/>
          </a:p>
          <a:p>
            <a:pPr marL="742950" lvl="1" indent="-285750" algn="l" rtl="0">
              <a:spcBef>
                <a:spcPts val="518"/>
              </a:spcBef>
              <a:spcAft>
                <a:spcPts val="0"/>
              </a:spcAft>
              <a:buSzPct val="110000"/>
              <a:buChar char="⚫"/>
            </a:pPr>
            <a:r>
              <a:rPr lang="en-US" sz="2800"/>
              <a:t>Because the keyboard and monitor are connected, they cannot be set up ergonomically</a:t>
            </a:r>
            <a:endParaRPr/>
          </a:p>
          <a:p>
            <a:pPr marL="274320" lvl="0" indent="-274320" algn="l" rtl="0">
              <a:spcBef>
                <a:spcPts val="592"/>
              </a:spcBef>
              <a:spcAft>
                <a:spcPts val="0"/>
              </a:spcAft>
              <a:buSzPct val="110000"/>
              <a:buChar char="⚫"/>
            </a:pPr>
            <a:r>
              <a:rPr lang="en-US" sz="3200"/>
              <a:t>Tablets</a:t>
            </a:r>
            <a:endParaRPr/>
          </a:p>
          <a:p>
            <a:pPr marL="742950" lvl="1" indent="-285750" algn="l" rtl="0">
              <a:spcBef>
                <a:spcPts val="481"/>
              </a:spcBef>
              <a:spcAft>
                <a:spcPts val="0"/>
              </a:spcAft>
              <a:buSzPct val="110000"/>
              <a:buChar char="⚫"/>
            </a:pPr>
            <a:r>
              <a:rPr lang="en-US" sz="2600"/>
              <a:t>Tablet hunch is caused by the users head being improperly aligned to the viewing surface</a:t>
            </a:r>
            <a:endParaRPr/>
          </a:p>
          <a:p>
            <a:pPr marL="274320" lvl="0" indent="-274320" algn="l" rtl="0">
              <a:spcBef>
                <a:spcPts val="592"/>
              </a:spcBef>
              <a:spcAft>
                <a:spcPts val="0"/>
              </a:spcAft>
              <a:buSzPct val="110000"/>
              <a:buChar char="⚫"/>
            </a:pPr>
            <a:r>
              <a:rPr lang="en-US" sz="3200"/>
              <a:t>Smartphones</a:t>
            </a:r>
            <a:endParaRPr/>
          </a:p>
          <a:p>
            <a:pPr marL="742950" lvl="1" indent="-285750" algn="l" rtl="0">
              <a:spcBef>
                <a:spcPts val="481"/>
              </a:spcBef>
              <a:spcAft>
                <a:spcPts val="0"/>
              </a:spcAft>
              <a:buSzPct val="110000"/>
              <a:buChar char="⚫"/>
            </a:pPr>
            <a:r>
              <a:rPr lang="en-US" sz="2600"/>
              <a:t>Blackberry thumb results from using thumbs to type on a tiny keyboard</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AEEB-EC14-D222-A568-4119CB4077AE}"/>
              </a:ext>
            </a:extLst>
          </p:cNvPr>
          <p:cNvSpPr>
            <a:spLocks noGrp="1"/>
          </p:cNvSpPr>
          <p:nvPr>
            <p:ph type="title"/>
          </p:nvPr>
        </p:nvSpPr>
        <p:spPr/>
        <p:txBody>
          <a:bodyPr/>
          <a:lstStyle/>
          <a:p>
            <a:r>
              <a:rPr lang="it-IT" b="1" i="0" dirty="0">
                <a:effectLst/>
                <a:latin typeface="-apple-system"/>
              </a:rPr>
              <a:t>Personal Computer Era: (1981 to Present)</a:t>
            </a:r>
            <a:endParaRPr lang="en-MY" dirty="0"/>
          </a:p>
        </p:txBody>
      </p:sp>
      <p:sp>
        <p:nvSpPr>
          <p:cNvPr id="3" name="Text Placeholder 2">
            <a:extLst>
              <a:ext uri="{FF2B5EF4-FFF2-40B4-BE49-F238E27FC236}">
                <a16:creationId xmlns="" xmlns:a16="http://schemas.microsoft.com/office/drawing/2014/main" id="{43A7D7D7-79DD-7C5C-C2CC-5549401AE532}"/>
              </a:ext>
            </a:extLst>
          </p:cNvPr>
          <p:cNvSpPr>
            <a:spLocks noGrp="1"/>
          </p:cNvSpPr>
          <p:nvPr>
            <p:ph type="body" idx="1"/>
          </p:nvPr>
        </p:nvSpPr>
        <p:spPr>
          <a:xfrm>
            <a:off x="407658" y="1389521"/>
            <a:ext cx="8618356" cy="5187895"/>
          </a:xfrm>
        </p:spPr>
        <p:txBody>
          <a:bodyPr/>
          <a:lstStyle/>
          <a:p>
            <a:r>
              <a:rPr lang="en-US" b="0" i="0" dirty="0">
                <a:effectLst/>
                <a:latin typeface="-apple-system"/>
              </a:rPr>
              <a:t>Proliferation of PCs in the 1980s and early 1990s launched a spate of personal desktop productivity software tools—word processors, spreadsheets, electronic presentation software, and small data management programs—that were very valuable to both home and corporate users. These PCs were stand-alone systems until PC operating system software in the 1990s made it possible to link them into networks.</a:t>
            </a:r>
            <a:endParaRPr lang="en-MY" dirty="0"/>
          </a:p>
        </p:txBody>
      </p:sp>
      <p:sp>
        <p:nvSpPr>
          <p:cNvPr id="4" name="Slide Number Placeholder 3">
            <a:extLst>
              <a:ext uri="{FF2B5EF4-FFF2-40B4-BE49-F238E27FC236}">
                <a16:creationId xmlns=""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6" name="Picture 5">
            <a:extLst>
              <a:ext uri="{FF2B5EF4-FFF2-40B4-BE49-F238E27FC236}">
                <a16:creationId xmlns="" xmlns:a16="http://schemas.microsoft.com/office/drawing/2014/main" id="{C2D2E546-9D51-4E3F-50B7-8D3294FDCAA8}"/>
              </a:ext>
            </a:extLst>
          </p:cNvPr>
          <p:cNvPicPr>
            <a:picLocks noChangeAspect="1"/>
          </p:cNvPicPr>
          <p:nvPr/>
        </p:nvPicPr>
        <p:blipFill>
          <a:blip r:embed="rId2"/>
          <a:stretch>
            <a:fillRect/>
          </a:stretch>
        </p:blipFill>
        <p:spPr>
          <a:xfrm>
            <a:off x="8568813" y="3790335"/>
            <a:ext cx="4008695" cy="3067665"/>
          </a:xfrm>
          <a:prstGeom prst="rect">
            <a:avLst/>
          </a:prstGeom>
        </p:spPr>
      </p:pic>
    </p:spTree>
    <p:extLst>
      <p:ext uri="{BB962C8B-B14F-4D97-AF65-F5344CB8AC3E}">
        <p14:creationId xmlns:p14="http://schemas.microsoft.com/office/powerpoint/2010/main" val="1003923066"/>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a:spLocks noGrp="1"/>
          </p:cNvSpPr>
          <p:nvPr>
            <p:ph type="title"/>
          </p:nvPr>
        </p:nvSpPr>
        <p:spPr>
          <a:xfrm>
            <a:off x="776377" y="0"/>
            <a:ext cx="11318392"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HARDWARE -Part 4 (Secondary Storage) Introduction</a:t>
            </a:r>
            <a:endParaRPr dirty="0"/>
          </a:p>
        </p:txBody>
      </p:sp>
      <p:sp>
        <p:nvSpPr>
          <p:cNvPr id="477" name="Google Shape;477;p41"/>
          <p:cNvSpPr txBox="1">
            <a:spLocks noGrp="1"/>
          </p:cNvSpPr>
          <p:nvPr>
            <p:ph type="body" idx="1"/>
          </p:nvPr>
        </p:nvSpPr>
        <p:spPr>
          <a:xfrm>
            <a:off x="1506071" y="1752600"/>
            <a:ext cx="7406701" cy="4308938"/>
          </a:xfrm>
          <a:prstGeom prst="rect">
            <a:avLst/>
          </a:prstGeom>
          <a:noFill/>
          <a:ln>
            <a:noFill/>
          </a:ln>
        </p:spPr>
        <p:txBody>
          <a:bodyPr spcFirstLastPara="1" wrap="square" lIns="91425" tIns="45700" rIns="91425" bIns="45700" anchor="t" anchorCtr="0">
            <a:normAutofit lnSpcReduction="10000"/>
          </a:bodyPr>
          <a:lstStyle/>
          <a:p>
            <a:pPr marL="274320" lvl="0" indent="-274320" algn="l" rtl="0">
              <a:lnSpc>
                <a:spcPct val="90000"/>
              </a:lnSpc>
              <a:spcBef>
                <a:spcPts val="0"/>
              </a:spcBef>
              <a:spcAft>
                <a:spcPts val="0"/>
              </a:spcAft>
              <a:buSzPts val="3080"/>
              <a:buChar char="⚫"/>
            </a:pPr>
            <a:r>
              <a:rPr lang="en-US"/>
              <a:t>Data storage has expanded from text and numeric files to include digital music files, photographic files, video files, and much more. </a:t>
            </a:r>
            <a:endParaRPr/>
          </a:p>
          <a:p>
            <a:pPr marL="274320" lvl="0" indent="-274320" algn="l" rtl="0">
              <a:lnSpc>
                <a:spcPct val="90000"/>
              </a:lnSpc>
              <a:spcBef>
                <a:spcPts val="560"/>
              </a:spcBef>
              <a:spcAft>
                <a:spcPts val="0"/>
              </a:spcAft>
              <a:buSzPts val="3080"/>
              <a:buChar char="⚫"/>
            </a:pPr>
            <a:r>
              <a:rPr lang="en-US"/>
              <a:t>These new types of files require secondary storage devices with much greater capacity. </a:t>
            </a:r>
            <a:endParaRPr/>
          </a:p>
          <a:p>
            <a:pPr marL="274320" lvl="0" indent="-274320" algn="l" rtl="0">
              <a:lnSpc>
                <a:spcPct val="90000"/>
              </a:lnSpc>
              <a:spcBef>
                <a:spcPts val="560"/>
              </a:spcBef>
              <a:spcAft>
                <a:spcPts val="0"/>
              </a:spcAft>
              <a:buSzPts val="3080"/>
              <a:buChar char="⚫"/>
            </a:pPr>
            <a:r>
              <a:rPr lang="en-US"/>
              <a:t>In Part 3 (hardware), you learn about the many types of secondary storage devices including their capabilities and limitations.</a:t>
            </a:r>
            <a:endParaRPr/>
          </a:p>
          <a:p>
            <a:pPr marL="274320" lvl="0" indent="-78740" algn="l" rtl="0">
              <a:spcBef>
                <a:spcPts val="560"/>
              </a:spcBef>
              <a:spcAft>
                <a:spcPts val="0"/>
              </a:spcAft>
              <a:buSzPts val="3080"/>
              <a:buNone/>
            </a:pPr>
            <a:endParaRPr/>
          </a:p>
        </p:txBody>
      </p:sp>
      <p:pic>
        <p:nvPicPr>
          <p:cNvPr id="478" name="Google Shape;478;p41" descr="Graphic of a computer user, possibly a student or buisness worker"/>
          <p:cNvPicPr preferRelativeResize="0"/>
          <p:nvPr/>
        </p:nvPicPr>
        <p:blipFill rotWithShape="1">
          <a:blip r:embed="rId3">
            <a:alphaModFix/>
          </a:blip>
          <a:srcRect/>
          <a:stretch/>
        </p:blipFill>
        <p:spPr>
          <a:xfrm>
            <a:off x="8915400" y="1805091"/>
            <a:ext cx="3027796" cy="3628222"/>
          </a:xfrm>
          <a:prstGeom prst="rect">
            <a:avLst/>
          </a:prstGeom>
          <a:noFill/>
          <a:ln>
            <a:noFill/>
          </a:ln>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a:t>
            </a:r>
            <a:br>
              <a:rPr lang="en-US" dirty="0"/>
            </a:br>
            <a:r>
              <a:rPr lang="en-US" dirty="0"/>
              <a:t>Part 4 – Secondary Storage</a:t>
            </a:r>
            <a:endParaRPr dirty="0"/>
          </a:p>
        </p:txBody>
      </p:sp>
      <p:sp>
        <p:nvSpPr>
          <p:cNvPr id="485" name="Google Shape;485;p42"/>
          <p:cNvSpPr txBox="1">
            <a:spLocks noGrp="1"/>
          </p:cNvSpPr>
          <p:nvPr>
            <p:ph type="body" idx="1"/>
          </p:nvPr>
        </p:nvSpPr>
        <p:spPr>
          <a:xfrm>
            <a:off x="1506071" y="1676399"/>
            <a:ext cx="10381129" cy="4626697"/>
          </a:xfrm>
          <a:prstGeom prst="rect">
            <a:avLst/>
          </a:prstGeom>
          <a:noFill/>
          <a:ln>
            <a:noFill/>
          </a:ln>
        </p:spPr>
        <p:txBody>
          <a:bodyPr spcFirstLastPara="1" wrap="square" lIns="91425" tIns="45700" rIns="91425" bIns="45700" anchor="t" anchorCtr="0">
            <a:normAutofit fontScale="70000" lnSpcReduction="20000"/>
          </a:bodyPr>
          <a:lstStyle/>
          <a:p>
            <a:pPr marL="457200" lvl="0" indent="-457200" algn="l" rtl="0">
              <a:spcBef>
                <a:spcPts val="0"/>
              </a:spcBef>
              <a:spcAft>
                <a:spcPts val="0"/>
              </a:spcAft>
              <a:buSzPct val="110000"/>
              <a:buFont typeface="Calibri"/>
              <a:buAutoNum type="arabicPeriod"/>
            </a:pPr>
            <a:r>
              <a:rPr lang="en-US"/>
              <a:t>Distinguish between primary and secondary storage.</a:t>
            </a:r>
            <a:endParaRPr/>
          </a:p>
          <a:p>
            <a:pPr marL="457200" lvl="0" indent="-457200" algn="l" rtl="0">
              <a:spcBef>
                <a:spcPts val="392"/>
              </a:spcBef>
              <a:spcAft>
                <a:spcPts val="0"/>
              </a:spcAft>
              <a:buSzPct val="110000"/>
              <a:buFont typeface="Calibri"/>
              <a:buAutoNum type="arabicPeriod"/>
            </a:pPr>
            <a:r>
              <a:rPr lang="en-US"/>
              <a:t>Identify the important characteristics of secondary storage, including media, capacity, storage devices, and access speed.</a:t>
            </a:r>
            <a:endParaRPr/>
          </a:p>
          <a:p>
            <a:pPr marL="457200" lvl="0" indent="-457200" algn="l" rtl="0">
              <a:spcBef>
                <a:spcPts val="392"/>
              </a:spcBef>
              <a:spcAft>
                <a:spcPts val="0"/>
              </a:spcAft>
              <a:buSzPct val="110000"/>
              <a:buFont typeface="Calibri"/>
              <a:buAutoNum type="arabicPeriod"/>
            </a:pPr>
            <a:r>
              <a:rPr lang="en-US"/>
              <a:t>Describe hard-disk platters, tracks, sectors, cylinders, and head crashes.</a:t>
            </a:r>
            <a:endParaRPr/>
          </a:p>
          <a:p>
            <a:pPr marL="457200" lvl="0" indent="-457200" algn="l" rtl="0">
              <a:spcBef>
                <a:spcPts val="392"/>
              </a:spcBef>
              <a:spcAft>
                <a:spcPts val="0"/>
              </a:spcAft>
              <a:buSzPct val="110000"/>
              <a:buFont typeface="Calibri"/>
              <a:buAutoNum type="arabicPeriod"/>
            </a:pPr>
            <a:r>
              <a:rPr lang="en-US"/>
              <a:t>Compare internal and external hard drives.</a:t>
            </a:r>
            <a:endParaRPr/>
          </a:p>
          <a:p>
            <a:pPr marL="457200" lvl="0" indent="-457200" algn="l" rtl="0">
              <a:spcBef>
                <a:spcPts val="392"/>
              </a:spcBef>
              <a:spcAft>
                <a:spcPts val="0"/>
              </a:spcAft>
              <a:buSzPct val="110000"/>
              <a:buFont typeface="Calibri"/>
              <a:buAutoNum type="arabicPeriod"/>
            </a:pPr>
            <a:r>
              <a:rPr lang="en-US"/>
              <a:t>Compare performance enhancements including disk caching, RAID, file compression, and</a:t>
            </a:r>
            <a:br>
              <a:rPr lang="en-US"/>
            </a:br>
            <a:r>
              <a:rPr lang="en-US"/>
              <a:t>file decompression.</a:t>
            </a:r>
            <a:endParaRPr/>
          </a:p>
          <a:p>
            <a:pPr marL="457200" lvl="0" indent="-457200" algn="l" rtl="0">
              <a:spcBef>
                <a:spcPts val="392"/>
              </a:spcBef>
              <a:spcAft>
                <a:spcPts val="0"/>
              </a:spcAft>
              <a:buSzPct val="110000"/>
              <a:buFont typeface="Calibri"/>
              <a:buAutoNum type="arabicPeriod"/>
            </a:pPr>
            <a:r>
              <a:rPr lang="en-US"/>
              <a:t>Define optical storage including compact discs, digital versatile discs, and Blu-ray discs.</a:t>
            </a:r>
            <a:endParaRPr/>
          </a:p>
          <a:p>
            <a:pPr marL="457200" lvl="0" indent="-457200" algn="l" rtl="0">
              <a:spcBef>
                <a:spcPts val="392"/>
              </a:spcBef>
              <a:spcAft>
                <a:spcPts val="0"/>
              </a:spcAft>
              <a:buSzPct val="110000"/>
              <a:buFont typeface="Calibri"/>
              <a:buAutoNum type="arabicPeriod"/>
            </a:pPr>
            <a:r>
              <a:rPr lang="en-US"/>
              <a:t>Define solid-state storage, including solid-state drives, flash memory cards, and USB drives.</a:t>
            </a:r>
            <a:endParaRPr/>
          </a:p>
          <a:p>
            <a:pPr marL="457200" lvl="0" indent="-457200" algn="l" rtl="0">
              <a:spcBef>
                <a:spcPts val="392"/>
              </a:spcBef>
              <a:spcAft>
                <a:spcPts val="0"/>
              </a:spcAft>
              <a:buSzPct val="110000"/>
              <a:buFont typeface="Calibri"/>
              <a:buAutoNum type="arabicPeriod"/>
            </a:pPr>
            <a:r>
              <a:rPr lang="en-US"/>
              <a:t>Define cloud storage and cloud storage services.</a:t>
            </a:r>
            <a:endParaRPr/>
          </a:p>
          <a:p>
            <a:pPr marL="457200" lvl="0" indent="-457200" algn="l" rtl="0">
              <a:spcBef>
                <a:spcPts val="392"/>
              </a:spcBef>
              <a:spcAft>
                <a:spcPts val="0"/>
              </a:spcAft>
              <a:buSzPct val="110000"/>
              <a:buFont typeface="Calibri"/>
              <a:buAutoNum type="arabicPeriod"/>
            </a:pPr>
            <a:r>
              <a:rPr lang="en-US"/>
              <a:t>Describe mass storage, mass storage devices, enterprise storage systems, and storage area networks.</a:t>
            </a:r>
            <a:endParaRPr/>
          </a:p>
          <a:p>
            <a:pPr marL="274320" lvl="0" indent="-137414" algn="l" rtl="0">
              <a:spcBef>
                <a:spcPts val="392"/>
              </a:spcBef>
              <a:spcAft>
                <a:spcPts val="0"/>
              </a:spcAft>
              <a:buSzPct val="110000"/>
              <a:buNone/>
            </a:pP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Storage</a:t>
            </a:r>
            <a:endParaRPr/>
          </a:p>
        </p:txBody>
      </p:sp>
      <p:sp>
        <p:nvSpPr>
          <p:cNvPr id="492" name="Google Shape;492;p43"/>
          <p:cNvSpPr txBox="1">
            <a:spLocks noGrp="1"/>
          </p:cNvSpPr>
          <p:nvPr>
            <p:ph type="body" idx="1"/>
          </p:nvPr>
        </p:nvSpPr>
        <p:spPr>
          <a:xfrm>
            <a:off x="2074225" y="1817225"/>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Primary storage is:</a:t>
            </a:r>
            <a:endParaRPr/>
          </a:p>
          <a:p>
            <a:pPr marL="742950" lvl="1" indent="-285750" algn="l" rtl="0">
              <a:spcBef>
                <a:spcPts val="480"/>
              </a:spcBef>
              <a:spcAft>
                <a:spcPts val="0"/>
              </a:spcAft>
              <a:buSzPts val="2640"/>
              <a:buChar char="⚫"/>
            </a:pPr>
            <a:r>
              <a:rPr lang="en-US" sz="2400"/>
              <a:t>Volatile storage</a:t>
            </a:r>
            <a:endParaRPr/>
          </a:p>
          <a:p>
            <a:pPr marL="1143000" lvl="2" indent="-228600" algn="l" rtl="0">
              <a:spcBef>
                <a:spcPts val="400"/>
              </a:spcBef>
              <a:spcAft>
                <a:spcPts val="0"/>
              </a:spcAft>
              <a:buSzPts val="2200"/>
              <a:buChar char="⚫"/>
            </a:pPr>
            <a:r>
              <a:rPr lang="en-US"/>
              <a:t>Loses content when the computer loses power</a:t>
            </a:r>
            <a:endParaRPr/>
          </a:p>
          <a:p>
            <a:pPr marL="742950" lvl="1" indent="-285750" algn="l" rtl="0">
              <a:spcBef>
                <a:spcPts val="480"/>
              </a:spcBef>
              <a:spcAft>
                <a:spcPts val="0"/>
              </a:spcAft>
              <a:buSzPts val="2640"/>
              <a:buChar char="⚫"/>
            </a:pPr>
            <a:r>
              <a:rPr lang="en-US" sz="2400"/>
              <a:t>Temporary storage</a:t>
            </a:r>
            <a:endParaRPr/>
          </a:p>
          <a:p>
            <a:pPr marL="742950" lvl="1" indent="-285750" algn="l" rtl="0">
              <a:spcBef>
                <a:spcPts val="480"/>
              </a:spcBef>
              <a:spcAft>
                <a:spcPts val="0"/>
              </a:spcAft>
              <a:buSzPts val="2640"/>
              <a:buChar char="⚫"/>
            </a:pPr>
            <a:r>
              <a:rPr lang="en-US" sz="2400"/>
              <a:t>Random Access Memory (RAM)</a:t>
            </a:r>
            <a:endParaRPr/>
          </a:p>
          <a:p>
            <a:pPr marL="274320" lvl="0" indent="-274320" algn="l" rtl="0">
              <a:spcBef>
                <a:spcPts val="560"/>
              </a:spcBef>
              <a:spcAft>
                <a:spcPts val="0"/>
              </a:spcAft>
              <a:buSzPts val="3080"/>
              <a:buChar char="⚫"/>
            </a:pPr>
            <a:r>
              <a:rPr lang="en-US"/>
              <a:t>Secondary storage is:</a:t>
            </a:r>
            <a:endParaRPr/>
          </a:p>
          <a:p>
            <a:pPr marL="742950" lvl="1" indent="-285750" algn="l" rtl="0">
              <a:spcBef>
                <a:spcPts val="480"/>
              </a:spcBef>
              <a:spcAft>
                <a:spcPts val="0"/>
              </a:spcAft>
              <a:buSzPts val="2640"/>
              <a:buChar char="⚫"/>
            </a:pPr>
            <a:r>
              <a:rPr lang="en-US"/>
              <a:t>Nonvolatile storage</a:t>
            </a:r>
            <a:endParaRPr/>
          </a:p>
          <a:p>
            <a:pPr marL="1143000" lvl="2" indent="-228600" algn="l" rtl="0">
              <a:spcBef>
                <a:spcPts val="400"/>
              </a:spcBef>
              <a:spcAft>
                <a:spcPts val="0"/>
              </a:spcAft>
              <a:buSzPts val="2200"/>
              <a:buChar char="⚫"/>
            </a:pPr>
            <a:r>
              <a:rPr lang="en-US"/>
              <a:t>Stores programs and data regardless of power</a:t>
            </a:r>
            <a:endParaRPr/>
          </a:p>
          <a:p>
            <a:pPr marL="742950" lvl="1" indent="-285750" algn="l" rtl="0">
              <a:spcBef>
                <a:spcPts val="480"/>
              </a:spcBef>
              <a:spcAft>
                <a:spcPts val="0"/>
              </a:spcAft>
              <a:buSzPts val="2640"/>
              <a:buChar char="⚫"/>
            </a:pPr>
            <a:r>
              <a:rPr lang="en-US"/>
              <a:t>Permanent storage</a:t>
            </a:r>
            <a:endParaRPr/>
          </a:p>
          <a:p>
            <a:pPr marL="1143000" lvl="2" indent="-228600" algn="l" rtl="0">
              <a:spcBef>
                <a:spcPts val="400"/>
              </a:spcBef>
              <a:spcAft>
                <a:spcPts val="0"/>
              </a:spcAft>
              <a:buSzPts val="2200"/>
              <a:buChar char="⚫"/>
            </a:pPr>
            <a:r>
              <a:rPr lang="en-US"/>
              <a:t>Permanently saves information for future use</a:t>
            </a:r>
            <a:endParaRPr/>
          </a:p>
          <a:p>
            <a:pPr marL="0" lvl="0" indent="0" algn="l" rtl="0">
              <a:spcBef>
                <a:spcPts val="560"/>
              </a:spcBef>
              <a:spcAft>
                <a:spcPts val="0"/>
              </a:spcAft>
              <a:buSzPts val="3080"/>
              <a:buNone/>
            </a:pP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Secondary Storage Characteristics</a:t>
            </a:r>
            <a:endParaRPr/>
          </a:p>
        </p:txBody>
      </p:sp>
      <p:sp>
        <p:nvSpPr>
          <p:cNvPr id="499" name="Google Shape;499;p44"/>
          <p:cNvSpPr txBox="1">
            <a:spLocks noGrp="1"/>
          </p:cNvSpPr>
          <p:nvPr>
            <p:ph type="body" idx="1"/>
          </p:nvPr>
        </p:nvSpPr>
        <p:spPr>
          <a:xfrm>
            <a:off x="1695852" y="1564977"/>
            <a:ext cx="8793472" cy="4308938"/>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US"/>
              <a:t>Secondary storage characteristics </a:t>
            </a:r>
            <a:endParaRPr/>
          </a:p>
          <a:p>
            <a:pPr marL="742950" lvl="1" indent="-285750" algn="l" rtl="0">
              <a:spcBef>
                <a:spcPts val="444"/>
              </a:spcBef>
              <a:spcAft>
                <a:spcPts val="0"/>
              </a:spcAft>
              <a:buSzPct val="110000"/>
              <a:buChar char="⚫"/>
            </a:pPr>
            <a:r>
              <a:rPr lang="en-US"/>
              <a:t>Media</a:t>
            </a:r>
            <a:endParaRPr/>
          </a:p>
          <a:p>
            <a:pPr marL="1143000" lvl="2" indent="-228600" algn="l" rtl="0">
              <a:spcBef>
                <a:spcPts val="370"/>
              </a:spcBef>
              <a:spcAft>
                <a:spcPts val="0"/>
              </a:spcAft>
              <a:buSzPct val="110000"/>
              <a:buChar char="⚫"/>
            </a:pPr>
            <a:r>
              <a:rPr lang="en-US"/>
              <a:t>Physical materials that holds data and programs</a:t>
            </a:r>
            <a:endParaRPr/>
          </a:p>
          <a:p>
            <a:pPr marL="742950" lvl="1" indent="-285750" algn="l" rtl="0">
              <a:spcBef>
                <a:spcPts val="444"/>
              </a:spcBef>
              <a:spcAft>
                <a:spcPts val="0"/>
              </a:spcAft>
              <a:buSzPct val="110000"/>
              <a:buChar char="⚫"/>
            </a:pPr>
            <a:r>
              <a:rPr lang="en-US"/>
              <a:t>Capacity</a:t>
            </a:r>
            <a:endParaRPr/>
          </a:p>
          <a:p>
            <a:pPr marL="1143000" lvl="2" indent="-228600" algn="l" rtl="0">
              <a:spcBef>
                <a:spcPts val="370"/>
              </a:spcBef>
              <a:spcAft>
                <a:spcPts val="0"/>
              </a:spcAft>
              <a:buSzPct val="110000"/>
              <a:buChar char="⚫"/>
            </a:pPr>
            <a:r>
              <a:rPr lang="en-US"/>
              <a:t>How much the media can hold</a:t>
            </a:r>
            <a:endParaRPr/>
          </a:p>
          <a:p>
            <a:pPr marL="742950" lvl="1" indent="-285750" algn="l" rtl="0">
              <a:spcBef>
                <a:spcPts val="444"/>
              </a:spcBef>
              <a:spcAft>
                <a:spcPts val="0"/>
              </a:spcAft>
              <a:buSzPct val="110000"/>
              <a:buChar char="⚫"/>
            </a:pPr>
            <a:r>
              <a:rPr lang="en-US"/>
              <a:t>Storage devices</a:t>
            </a:r>
            <a:endParaRPr/>
          </a:p>
          <a:p>
            <a:pPr marL="1143000" lvl="2" indent="-228600" algn="l" rtl="0">
              <a:spcBef>
                <a:spcPts val="370"/>
              </a:spcBef>
              <a:spcAft>
                <a:spcPts val="0"/>
              </a:spcAft>
              <a:buSzPct val="110000"/>
              <a:buChar char="⚫"/>
            </a:pPr>
            <a:r>
              <a:rPr lang="en-US"/>
              <a:t>Hardware that reads data and programs </a:t>
            </a:r>
            <a:endParaRPr/>
          </a:p>
          <a:p>
            <a:pPr marL="742950" lvl="1" indent="-285750" algn="l" rtl="0">
              <a:spcBef>
                <a:spcPts val="444"/>
              </a:spcBef>
              <a:spcAft>
                <a:spcPts val="0"/>
              </a:spcAft>
              <a:buSzPct val="110000"/>
              <a:buChar char="⚫"/>
            </a:pPr>
            <a:r>
              <a:rPr lang="en-US"/>
              <a:t>Access speed</a:t>
            </a:r>
            <a:endParaRPr/>
          </a:p>
          <a:p>
            <a:pPr marL="1143000" lvl="2" indent="-228600" algn="l" rtl="0">
              <a:spcBef>
                <a:spcPts val="370"/>
              </a:spcBef>
              <a:spcAft>
                <a:spcPts val="0"/>
              </a:spcAft>
              <a:buSzPct val="110000"/>
              <a:buChar char="⚫"/>
            </a:pPr>
            <a:r>
              <a:rPr lang="en-US"/>
              <a:t>Amount of time required to retrieve data from storage</a:t>
            </a:r>
            <a:endParaRPr/>
          </a:p>
          <a:p>
            <a:pPr marL="1143000" lvl="2" indent="-228600" algn="l" rtl="0">
              <a:spcBef>
                <a:spcPts val="370"/>
              </a:spcBef>
              <a:spcAft>
                <a:spcPts val="0"/>
              </a:spcAft>
              <a:buSzPct val="110000"/>
              <a:buChar char="⚫"/>
            </a:pPr>
            <a:r>
              <a:rPr lang="en-US"/>
              <a:t>Writing is the process of saving information to storage</a:t>
            </a:r>
            <a:endParaRPr/>
          </a:p>
          <a:p>
            <a:pPr marL="1143000" lvl="2" indent="-228600" algn="l" rtl="0">
              <a:spcBef>
                <a:spcPts val="370"/>
              </a:spcBef>
              <a:spcAft>
                <a:spcPts val="0"/>
              </a:spcAft>
              <a:buSzPct val="110000"/>
              <a:buChar char="⚫"/>
            </a:pPr>
            <a:r>
              <a:rPr lang="en-US"/>
              <a:t>Reading is the process of accessing information from storage</a:t>
            </a:r>
            <a:endParaRPr/>
          </a:p>
          <a:p>
            <a:pPr marL="274320" lvl="0" indent="-93408" algn="l" rtl="0">
              <a:spcBef>
                <a:spcPts val="518"/>
              </a:spcBef>
              <a:spcAft>
                <a:spcPts val="0"/>
              </a:spcAft>
              <a:buSzPct val="110000"/>
              <a:buNone/>
            </a:pPr>
            <a:endParaRPr/>
          </a:p>
        </p:txBody>
      </p:sp>
      <p:pic>
        <p:nvPicPr>
          <p:cNvPr id="500" name="Google Shape;500;p44" descr="Graphic of an internal hard drive displaying the platter and read/write head. "/>
          <p:cNvPicPr preferRelativeResize="0"/>
          <p:nvPr/>
        </p:nvPicPr>
        <p:blipFill rotWithShape="1">
          <a:blip r:embed="rId3">
            <a:alphaModFix/>
          </a:blip>
          <a:srcRect/>
          <a:stretch/>
        </p:blipFill>
        <p:spPr>
          <a:xfrm>
            <a:off x="9668934" y="1679014"/>
            <a:ext cx="2344238" cy="314273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Hard Disks</a:t>
            </a:r>
            <a:endParaRPr/>
          </a:p>
        </p:txBody>
      </p:sp>
      <p:sp>
        <p:nvSpPr>
          <p:cNvPr id="507" name="Google Shape;507;p45"/>
          <p:cNvSpPr txBox="1">
            <a:spLocks noGrp="1"/>
          </p:cNvSpPr>
          <p:nvPr>
            <p:ph type="body" idx="1"/>
          </p:nvPr>
        </p:nvSpPr>
        <p:spPr>
          <a:xfrm>
            <a:off x="1506071" y="1711720"/>
            <a:ext cx="9508175" cy="1503328"/>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110000"/>
              <a:buNone/>
            </a:pPr>
            <a:r>
              <a:rPr lang="en-US" sz="2400"/>
              <a:t>Save files by altering the magnetic charges of the disk’s surface to represent 1s and 0s</a:t>
            </a:r>
            <a:endParaRPr/>
          </a:p>
          <a:p>
            <a:pPr marL="274320" lvl="0" indent="-274320" algn="l" rtl="0">
              <a:spcBef>
                <a:spcPts val="408"/>
              </a:spcBef>
              <a:spcAft>
                <a:spcPts val="0"/>
              </a:spcAft>
              <a:buSzPct val="110000"/>
              <a:buChar char="⚫"/>
            </a:pPr>
            <a:r>
              <a:rPr lang="en-US" sz="2400"/>
              <a:t>Use rigid, metallic platters that are stacked one on top of one another</a:t>
            </a:r>
            <a:endParaRPr/>
          </a:p>
          <a:p>
            <a:pPr marL="274320" lvl="0" indent="-274320" algn="l" rtl="0">
              <a:spcBef>
                <a:spcPts val="408"/>
              </a:spcBef>
              <a:spcAft>
                <a:spcPts val="0"/>
              </a:spcAft>
              <a:buSzPct val="110000"/>
              <a:buChar char="⚫"/>
            </a:pPr>
            <a:r>
              <a:rPr lang="en-US" sz="2400"/>
              <a:t>Store and organize files using tracks, sectors, and cylinders</a:t>
            </a:r>
            <a:endParaRPr sz="2400" b="1"/>
          </a:p>
          <a:p>
            <a:pPr marL="0" lvl="0" indent="0" algn="l" rtl="0">
              <a:spcBef>
                <a:spcPts val="476"/>
              </a:spcBef>
              <a:spcAft>
                <a:spcPts val="0"/>
              </a:spcAft>
              <a:buSzPct val="110000"/>
              <a:buNone/>
            </a:pPr>
            <a:endParaRPr/>
          </a:p>
        </p:txBody>
      </p:sp>
      <p:pic>
        <p:nvPicPr>
          <p:cNvPr id="508" name="Google Shape;508;p45" descr="Graphic depicting a disk with the eletromagetic charges and binary representation below."/>
          <p:cNvPicPr preferRelativeResize="0"/>
          <p:nvPr/>
        </p:nvPicPr>
        <p:blipFill rotWithShape="1">
          <a:blip r:embed="rId3">
            <a:alphaModFix/>
          </a:blip>
          <a:srcRect/>
          <a:stretch/>
        </p:blipFill>
        <p:spPr>
          <a:xfrm>
            <a:off x="2380422" y="3272209"/>
            <a:ext cx="3715578" cy="3175130"/>
          </a:xfrm>
          <a:prstGeom prst="rect">
            <a:avLst/>
          </a:prstGeom>
          <a:noFill/>
          <a:ln>
            <a:noFill/>
          </a:ln>
        </p:spPr>
      </p:pic>
      <p:sp>
        <p:nvSpPr>
          <p:cNvPr id="509" name="Google Shape;509;p45"/>
          <p:cNvSpPr txBox="1"/>
          <p:nvPr/>
        </p:nvSpPr>
        <p:spPr>
          <a:xfrm>
            <a:off x="1143000" y="5917892"/>
            <a:ext cx="3142129"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How charges on a disk surface store the letter A</a:t>
            </a:r>
            <a:endParaRPr sz="900">
              <a:solidFill>
                <a:schemeClr val="dk1"/>
              </a:solidFill>
              <a:latin typeface="Calibri"/>
              <a:ea typeface="Calibri"/>
              <a:cs typeface="Calibri"/>
              <a:sym typeface="Calibri"/>
            </a:endParaRPr>
          </a:p>
        </p:txBody>
      </p:sp>
      <p:pic>
        <p:nvPicPr>
          <p:cNvPr id="510" name="Google Shape;510;p45" descr="Graphic of a disk broken down into tracks and sectors. "/>
          <p:cNvPicPr preferRelativeResize="0"/>
          <p:nvPr/>
        </p:nvPicPr>
        <p:blipFill rotWithShape="1">
          <a:blip r:embed="rId4">
            <a:alphaModFix/>
          </a:blip>
          <a:srcRect/>
          <a:stretch/>
        </p:blipFill>
        <p:spPr>
          <a:xfrm>
            <a:off x="6891867" y="3346763"/>
            <a:ext cx="3508638" cy="3100576"/>
          </a:xfrm>
          <a:prstGeom prst="rect">
            <a:avLst/>
          </a:prstGeom>
          <a:noFill/>
          <a:ln>
            <a:noFill/>
          </a:ln>
        </p:spPr>
      </p:pic>
      <p:sp>
        <p:nvSpPr>
          <p:cNvPr id="511" name="Google Shape;511;p45"/>
          <p:cNvSpPr txBox="1"/>
          <p:nvPr/>
        </p:nvSpPr>
        <p:spPr>
          <a:xfrm>
            <a:off x="7315200" y="5917892"/>
            <a:ext cx="2133600"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Tracks and Sectors</a:t>
            </a:r>
            <a:endParaRPr sz="9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Head Crash</a:t>
            </a:r>
            <a:endParaRPr/>
          </a:p>
        </p:txBody>
      </p:sp>
      <p:sp>
        <p:nvSpPr>
          <p:cNvPr id="518" name="Google Shape;518;p46"/>
          <p:cNvSpPr txBox="1">
            <a:spLocks noGrp="1"/>
          </p:cNvSpPr>
          <p:nvPr>
            <p:ph type="body" idx="1"/>
          </p:nvPr>
        </p:nvSpPr>
        <p:spPr>
          <a:xfrm>
            <a:off x="1508159" y="1591439"/>
            <a:ext cx="5292257" cy="4308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Occurs when read-write head makes contact with the hard disk’s surface or with particles on its surface</a:t>
            </a:r>
            <a:endParaRPr/>
          </a:p>
          <a:p>
            <a:pPr marL="274320" lvl="0" indent="-274320" algn="l" rtl="0">
              <a:spcBef>
                <a:spcPts val="480"/>
              </a:spcBef>
              <a:spcAft>
                <a:spcPts val="0"/>
              </a:spcAft>
              <a:buSzPts val="2640"/>
              <a:buChar char="⚫"/>
            </a:pPr>
            <a:r>
              <a:rPr lang="en-US" sz="2400"/>
              <a:t>Disastrous</a:t>
            </a:r>
            <a:endParaRPr/>
          </a:p>
          <a:p>
            <a:pPr marL="274320" lvl="0" indent="-106680" algn="l" rtl="0">
              <a:spcBef>
                <a:spcPts val="480"/>
              </a:spcBef>
              <a:spcAft>
                <a:spcPts val="0"/>
              </a:spcAft>
              <a:buSzPts val="2640"/>
              <a:buNone/>
            </a:pPr>
            <a:endParaRPr sz="2400"/>
          </a:p>
          <a:p>
            <a:pPr marL="274320" lvl="0" indent="-106680" algn="l" rtl="0">
              <a:spcBef>
                <a:spcPts val="480"/>
              </a:spcBef>
              <a:spcAft>
                <a:spcPts val="0"/>
              </a:spcAft>
              <a:buSzPts val="2640"/>
              <a:buNone/>
            </a:pPr>
            <a:endParaRPr sz="2400"/>
          </a:p>
        </p:txBody>
      </p:sp>
      <p:pic>
        <p:nvPicPr>
          <p:cNvPr id="519" name="Google Shape;519;p46" descr="ole16708_0805"/>
          <p:cNvPicPr preferRelativeResize="0"/>
          <p:nvPr/>
        </p:nvPicPr>
        <p:blipFill rotWithShape="1">
          <a:blip r:embed="rId3">
            <a:alphaModFix/>
          </a:blip>
          <a:srcRect/>
          <a:stretch/>
        </p:blipFill>
        <p:spPr>
          <a:xfrm>
            <a:off x="6333177" y="1845425"/>
            <a:ext cx="5579693" cy="4037128"/>
          </a:xfrm>
          <a:prstGeom prst="rect">
            <a:avLst/>
          </a:prstGeom>
          <a:noFill/>
          <a:ln>
            <a:noFill/>
          </a:ln>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7"/>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Types of Hard Disks</a:t>
            </a:r>
            <a:endParaRPr/>
          </a:p>
        </p:txBody>
      </p:sp>
      <p:sp>
        <p:nvSpPr>
          <p:cNvPr id="526" name="Google Shape;526;p47"/>
          <p:cNvSpPr txBox="1">
            <a:spLocks noGrp="1"/>
          </p:cNvSpPr>
          <p:nvPr>
            <p:ph type="body" idx="1"/>
          </p:nvPr>
        </p:nvSpPr>
        <p:spPr>
          <a:xfrm>
            <a:off x="1506071" y="1642177"/>
            <a:ext cx="6734546" cy="4308938"/>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ct val="110000"/>
              <a:buNone/>
            </a:pPr>
            <a:r>
              <a:rPr lang="en-US" sz="2800"/>
              <a:t>Internal</a:t>
            </a:r>
            <a:endParaRPr/>
          </a:p>
          <a:p>
            <a:pPr marL="742950" lvl="1" indent="-285750" algn="l" rtl="0">
              <a:spcBef>
                <a:spcPts val="444"/>
              </a:spcBef>
              <a:spcAft>
                <a:spcPts val="0"/>
              </a:spcAft>
              <a:buSzPct val="110000"/>
              <a:buChar char="⚫"/>
            </a:pPr>
            <a:r>
              <a:rPr lang="en-US" sz="2400"/>
              <a:t>Located inside the system unit</a:t>
            </a:r>
            <a:endParaRPr/>
          </a:p>
          <a:p>
            <a:pPr marL="742950" lvl="1" indent="-285750" algn="l" rtl="0">
              <a:spcBef>
                <a:spcPts val="444"/>
              </a:spcBef>
              <a:spcAft>
                <a:spcPts val="0"/>
              </a:spcAft>
              <a:buSzPct val="110000"/>
              <a:buChar char="⚫"/>
            </a:pPr>
            <a:r>
              <a:rPr lang="en-US" sz="2400"/>
              <a:t>Used to store programs and data files</a:t>
            </a:r>
            <a:endParaRPr/>
          </a:p>
          <a:p>
            <a:pPr marL="742950" lvl="1" indent="-285750" algn="l" rtl="0">
              <a:spcBef>
                <a:spcPts val="444"/>
              </a:spcBef>
              <a:spcAft>
                <a:spcPts val="0"/>
              </a:spcAft>
              <a:buSzPct val="110000"/>
              <a:buChar char="⚫"/>
            </a:pPr>
            <a:r>
              <a:rPr lang="en-US"/>
              <a:t>You should perform routine maintenance and periodically backup all important files</a:t>
            </a:r>
            <a:endParaRPr sz="2400"/>
          </a:p>
          <a:p>
            <a:pPr marL="0" lvl="0" indent="0" algn="l" rtl="0">
              <a:spcBef>
                <a:spcPts val="518"/>
              </a:spcBef>
              <a:spcAft>
                <a:spcPts val="0"/>
              </a:spcAft>
              <a:buSzPct val="110000"/>
              <a:buNone/>
            </a:pPr>
            <a:endParaRPr sz="2800"/>
          </a:p>
          <a:p>
            <a:pPr marL="0" lvl="0" indent="0" algn="l" rtl="0">
              <a:spcBef>
                <a:spcPts val="518"/>
              </a:spcBef>
              <a:spcAft>
                <a:spcPts val="0"/>
              </a:spcAft>
              <a:buSzPct val="110000"/>
              <a:buNone/>
            </a:pPr>
            <a:r>
              <a:rPr lang="en-US" sz="2800"/>
              <a:t>External</a:t>
            </a:r>
            <a:endParaRPr/>
          </a:p>
          <a:p>
            <a:pPr marL="685800" lvl="1" indent="-342900" algn="l" rtl="0">
              <a:spcBef>
                <a:spcPts val="444"/>
              </a:spcBef>
              <a:spcAft>
                <a:spcPts val="0"/>
              </a:spcAft>
              <a:buSzPct val="110000"/>
              <a:buChar char="⚫"/>
            </a:pPr>
            <a:r>
              <a:rPr lang="en-US" sz="2400"/>
              <a:t>Removable </a:t>
            </a:r>
            <a:endParaRPr/>
          </a:p>
          <a:p>
            <a:pPr marL="685800" lvl="1" indent="-342900" algn="l" rtl="0">
              <a:spcBef>
                <a:spcPts val="444"/>
              </a:spcBef>
              <a:spcAft>
                <a:spcPts val="0"/>
              </a:spcAft>
              <a:buSzPct val="110000"/>
              <a:buChar char="⚫"/>
            </a:pPr>
            <a:r>
              <a:rPr lang="en-US" sz="2400"/>
              <a:t>Used to complement internal hard disk</a:t>
            </a:r>
            <a:endParaRPr/>
          </a:p>
        </p:txBody>
      </p:sp>
      <p:pic>
        <p:nvPicPr>
          <p:cNvPr id="527" name="Google Shape;527;p47" descr="Graphic of an external hard drive connected to a laptop. "/>
          <p:cNvPicPr preferRelativeResize="0"/>
          <p:nvPr/>
        </p:nvPicPr>
        <p:blipFill rotWithShape="1">
          <a:blip r:embed="rId3">
            <a:alphaModFix/>
          </a:blip>
          <a:srcRect/>
          <a:stretch/>
        </p:blipFill>
        <p:spPr>
          <a:xfrm>
            <a:off x="8160095" y="2319868"/>
            <a:ext cx="3851512" cy="2704764"/>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Performance Enhancements</a:t>
            </a:r>
            <a:endParaRPr/>
          </a:p>
        </p:txBody>
      </p:sp>
      <p:sp>
        <p:nvSpPr>
          <p:cNvPr id="534" name="Google Shape;534;p48"/>
          <p:cNvSpPr txBox="1">
            <a:spLocks noGrp="1"/>
          </p:cNvSpPr>
          <p:nvPr>
            <p:ph type="body" idx="1"/>
          </p:nvPr>
        </p:nvSpPr>
        <p:spPr>
          <a:xfrm>
            <a:off x="1506071" y="1660939"/>
            <a:ext cx="8678453" cy="34470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080"/>
              <a:buNone/>
            </a:pPr>
            <a:r>
              <a:rPr lang="en-US"/>
              <a:t>There are 3 ways to enhance performance. </a:t>
            </a:r>
            <a:endParaRPr/>
          </a:p>
          <a:p>
            <a:pPr marL="0" lvl="0" indent="0" algn="l" rtl="0">
              <a:spcBef>
                <a:spcPts val="560"/>
              </a:spcBef>
              <a:spcAft>
                <a:spcPts val="0"/>
              </a:spcAft>
              <a:buSzPts val="3080"/>
              <a:buNone/>
            </a:pPr>
            <a:endParaRPr/>
          </a:p>
          <a:p>
            <a:pPr marL="0" lvl="0" indent="0" algn="l" rtl="0">
              <a:spcBef>
                <a:spcPts val="560"/>
              </a:spcBef>
              <a:spcAft>
                <a:spcPts val="0"/>
              </a:spcAft>
              <a:buSzPts val="3080"/>
              <a:buNone/>
            </a:pPr>
            <a:endParaRPr/>
          </a:p>
          <a:p>
            <a:pPr marL="0" lvl="0" indent="0" algn="l" rtl="0">
              <a:spcBef>
                <a:spcPts val="560"/>
              </a:spcBef>
              <a:spcAft>
                <a:spcPts val="0"/>
              </a:spcAft>
              <a:buSzPts val="3080"/>
              <a:buNone/>
            </a:pPr>
            <a:endParaRPr/>
          </a:p>
        </p:txBody>
      </p:sp>
      <p:pic>
        <p:nvPicPr>
          <p:cNvPr id="535" name="Google Shape;535;p48" descr="Graphic of a RAID server with multiple hard disks"/>
          <p:cNvPicPr preferRelativeResize="0"/>
          <p:nvPr/>
        </p:nvPicPr>
        <p:blipFill rotWithShape="1">
          <a:blip r:embed="rId3">
            <a:alphaModFix/>
          </a:blip>
          <a:srcRect/>
          <a:stretch/>
        </p:blipFill>
        <p:spPr>
          <a:xfrm>
            <a:off x="7943333" y="2335877"/>
            <a:ext cx="3664864" cy="3943242"/>
          </a:xfrm>
          <a:prstGeom prst="rect">
            <a:avLst/>
          </a:prstGeom>
          <a:noFill/>
          <a:ln>
            <a:noFill/>
          </a:ln>
        </p:spPr>
      </p:pic>
      <p:pic>
        <p:nvPicPr>
          <p:cNvPr id="536" name="Google Shape;536;p48" descr="X:\Graphics\Powerpoint\MH_DCM\MH_DCM-TEXTEDIT PROJECTS\O'LEARY_26e\Final files\chapt07\chapt00_labeled\ole63650_07_07.jpg"/>
          <p:cNvPicPr preferRelativeResize="0"/>
          <p:nvPr/>
        </p:nvPicPr>
        <p:blipFill rotWithShape="1">
          <a:blip r:embed="rId4">
            <a:alphaModFix/>
          </a:blip>
          <a:srcRect/>
          <a:stretch/>
        </p:blipFill>
        <p:spPr>
          <a:xfrm>
            <a:off x="1180926" y="2566266"/>
            <a:ext cx="6392807" cy="2604250"/>
          </a:xfrm>
          <a:prstGeom prst="rect">
            <a:avLst/>
          </a:prstGeom>
          <a:noFill/>
          <a:ln>
            <a:noFill/>
          </a:ln>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Solid-State Storage</a:t>
            </a:r>
            <a:endParaRPr/>
          </a:p>
        </p:txBody>
      </p:sp>
      <p:sp>
        <p:nvSpPr>
          <p:cNvPr id="543" name="Google Shape;543;p49"/>
          <p:cNvSpPr txBox="1">
            <a:spLocks noGrp="1"/>
          </p:cNvSpPr>
          <p:nvPr>
            <p:ph type="body" idx="1"/>
          </p:nvPr>
        </p:nvSpPr>
        <p:spPr>
          <a:xfrm>
            <a:off x="1506071" y="1611819"/>
            <a:ext cx="7101901" cy="496434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sz="2400"/>
              <a:t>Solid–state devices (SSDs) have no moving parts</a:t>
            </a:r>
            <a:endParaRPr/>
          </a:p>
          <a:p>
            <a:pPr marL="0" lvl="0" indent="0" algn="l" rtl="0">
              <a:spcBef>
                <a:spcPts val="370"/>
              </a:spcBef>
              <a:spcAft>
                <a:spcPts val="0"/>
              </a:spcAft>
              <a:buSzPct val="110000"/>
              <a:buNone/>
            </a:pPr>
            <a:endParaRPr sz="2000"/>
          </a:p>
          <a:p>
            <a:pPr marL="274320" lvl="0" indent="-274320" algn="l" rtl="0">
              <a:spcBef>
                <a:spcPts val="444"/>
              </a:spcBef>
              <a:spcAft>
                <a:spcPts val="0"/>
              </a:spcAft>
              <a:buSzPct val="110000"/>
              <a:buChar char="⚫"/>
            </a:pPr>
            <a:r>
              <a:rPr lang="en-US" sz="2400"/>
              <a:t>Solid-state drives</a:t>
            </a:r>
            <a:endParaRPr/>
          </a:p>
          <a:p>
            <a:pPr marL="742950" lvl="1" indent="-285750" algn="l" rtl="0">
              <a:spcBef>
                <a:spcPts val="370"/>
              </a:spcBef>
              <a:spcAft>
                <a:spcPts val="0"/>
              </a:spcAft>
              <a:buSzPct val="110000"/>
              <a:buChar char="⚫"/>
            </a:pPr>
            <a:r>
              <a:rPr lang="en-US" sz="2000"/>
              <a:t>Faster and more durable than hard disks</a:t>
            </a:r>
            <a:endParaRPr/>
          </a:p>
          <a:p>
            <a:pPr marL="742950" lvl="1" indent="-285750" algn="l" rtl="0">
              <a:spcBef>
                <a:spcPts val="370"/>
              </a:spcBef>
              <a:spcAft>
                <a:spcPts val="0"/>
              </a:spcAft>
              <a:buSzPct val="110000"/>
              <a:buChar char="⚫"/>
            </a:pPr>
            <a:r>
              <a:rPr lang="en-US" sz="2000"/>
              <a:t>Access to slash memory or solid state storage</a:t>
            </a:r>
            <a:endParaRPr/>
          </a:p>
          <a:p>
            <a:pPr marL="274320" lvl="0" indent="-119253" algn="l" rtl="0">
              <a:spcBef>
                <a:spcPts val="444"/>
              </a:spcBef>
              <a:spcAft>
                <a:spcPts val="0"/>
              </a:spcAft>
              <a:buSzPct val="110000"/>
              <a:buNone/>
            </a:pPr>
            <a:endParaRPr sz="2400"/>
          </a:p>
          <a:p>
            <a:pPr marL="274320" lvl="0" indent="-274320" algn="l" rtl="0">
              <a:spcBef>
                <a:spcPts val="444"/>
              </a:spcBef>
              <a:spcAft>
                <a:spcPts val="0"/>
              </a:spcAft>
              <a:buSzPct val="110000"/>
              <a:buChar char="⚫"/>
            </a:pPr>
            <a:r>
              <a:rPr lang="en-US" sz="2400"/>
              <a:t>Flash memory cards</a:t>
            </a:r>
            <a:endParaRPr/>
          </a:p>
          <a:p>
            <a:pPr marL="742950" lvl="1" indent="-285750" algn="l" rtl="0">
              <a:spcBef>
                <a:spcPts val="370"/>
              </a:spcBef>
              <a:spcAft>
                <a:spcPts val="0"/>
              </a:spcAft>
              <a:buSzPct val="110000"/>
              <a:buChar char="⚫"/>
            </a:pPr>
            <a:r>
              <a:rPr lang="en-US" sz="2000"/>
              <a:t>Widely used in laptops, smartphones, GPS navigation systems</a:t>
            </a:r>
            <a:endParaRPr/>
          </a:p>
          <a:p>
            <a:pPr marL="274320" lvl="0" indent="-119253" algn="l" rtl="0">
              <a:spcBef>
                <a:spcPts val="444"/>
              </a:spcBef>
              <a:spcAft>
                <a:spcPts val="0"/>
              </a:spcAft>
              <a:buSzPct val="110000"/>
              <a:buNone/>
            </a:pPr>
            <a:endParaRPr sz="2400"/>
          </a:p>
          <a:p>
            <a:pPr marL="274320" lvl="0" indent="-274320" algn="l" rtl="0">
              <a:spcBef>
                <a:spcPts val="444"/>
              </a:spcBef>
              <a:spcAft>
                <a:spcPts val="0"/>
              </a:spcAft>
              <a:buSzPct val="110000"/>
              <a:buChar char="⚫"/>
            </a:pPr>
            <a:r>
              <a:rPr lang="en-US" sz="2400"/>
              <a:t>USB Drives (or Flash Drives)</a:t>
            </a:r>
            <a:endParaRPr/>
          </a:p>
          <a:p>
            <a:pPr marL="742950" lvl="1" indent="-285750" algn="l" rtl="0">
              <a:spcBef>
                <a:spcPts val="370"/>
              </a:spcBef>
              <a:spcAft>
                <a:spcPts val="0"/>
              </a:spcAft>
              <a:buSzPct val="110000"/>
              <a:buChar char="⚫"/>
            </a:pPr>
            <a:r>
              <a:rPr lang="en-US" sz="2000"/>
              <a:t>Connect to USB port</a:t>
            </a:r>
            <a:endParaRPr/>
          </a:p>
          <a:p>
            <a:pPr marL="742950" lvl="1" indent="-285750" algn="l" rtl="0">
              <a:spcBef>
                <a:spcPts val="370"/>
              </a:spcBef>
              <a:spcAft>
                <a:spcPts val="0"/>
              </a:spcAft>
              <a:buSzPct val="110000"/>
              <a:buChar char="⚫"/>
            </a:pPr>
            <a:r>
              <a:rPr lang="en-US" sz="2000"/>
              <a:t>Capacity of 1 GB to 256 GB</a:t>
            </a:r>
            <a:endParaRPr/>
          </a:p>
          <a:p>
            <a:pPr marL="742950" lvl="1" indent="-285750" algn="l" rtl="0">
              <a:spcBef>
                <a:spcPts val="370"/>
              </a:spcBef>
              <a:spcAft>
                <a:spcPts val="0"/>
              </a:spcAft>
              <a:buSzPct val="110000"/>
              <a:buChar char="⚫"/>
            </a:pPr>
            <a:r>
              <a:rPr lang="en-US" sz="2000"/>
              <a:t>Portable</a:t>
            </a:r>
            <a:endParaRPr/>
          </a:p>
          <a:p>
            <a:pPr marL="742950" lvl="1" indent="-156527" algn="l" rtl="0">
              <a:spcBef>
                <a:spcPts val="370"/>
              </a:spcBef>
              <a:spcAft>
                <a:spcPts val="0"/>
              </a:spcAft>
              <a:buSzPct val="110000"/>
              <a:buNone/>
            </a:pPr>
            <a:endParaRPr sz="2000"/>
          </a:p>
          <a:p>
            <a:pPr marL="274320" lvl="0" indent="-93408" algn="l" rtl="0">
              <a:spcBef>
                <a:spcPts val="518"/>
              </a:spcBef>
              <a:spcAft>
                <a:spcPts val="0"/>
              </a:spcAft>
              <a:buSzPct val="110000"/>
              <a:buNone/>
            </a:pPr>
            <a:endParaRPr/>
          </a:p>
        </p:txBody>
      </p:sp>
      <p:pic>
        <p:nvPicPr>
          <p:cNvPr id="544" name="Google Shape;544;p49" descr="Graphic of a solid state hard drive being plugged into a laptop"/>
          <p:cNvPicPr preferRelativeResize="0"/>
          <p:nvPr/>
        </p:nvPicPr>
        <p:blipFill rotWithShape="1">
          <a:blip r:embed="rId3">
            <a:alphaModFix/>
          </a:blip>
          <a:srcRect/>
          <a:stretch/>
        </p:blipFill>
        <p:spPr>
          <a:xfrm>
            <a:off x="8821395" y="1558165"/>
            <a:ext cx="3141119" cy="2265690"/>
          </a:xfrm>
          <a:prstGeom prst="rect">
            <a:avLst/>
          </a:prstGeom>
          <a:noFill/>
          <a:ln>
            <a:noFill/>
          </a:ln>
        </p:spPr>
      </p:pic>
      <p:pic>
        <p:nvPicPr>
          <p:cNvPr id="545" name="Google Shape;545;p49" descr="Graphic of a 64 GB flash memory card"/>
          <p:cNvPicPr preferRelativeResize="0"/>
          <p:nvPr/>
        </p:nvPicPr>
        <p:blipFill rotWithShape="1">
          <a:blip r:embed="rId4">
            <a:alphaModFix/>
          </a:blip>
          <a:srcRect/>
          <a:stretch/>
        </p:blipFill>
        <p:spPr>
          <a:xfrm>
            <a:off x="9110750" y="4133433"/>
            <a:ext cx="2851764" cy="2051235"/>
          </a:xfrm>
          <a:prstGeom prst="rect">
            <a:avLst/>
          </a:prstGeom>
          <a:noFill/>
          <a:ln>
            <a:noFill/>
          </a:ln>
        </p:spPr>
      </p:pic>
      <p:pic>
        <p:nvPicPr>
          <p:cNvPr id="546" name="Google Shape;546;p49" descr="Graphic of a flash drive connected to a key chain"/>
          <p:cNvPicPr preferRelativeResize="0"/>
          <p:nvPr/>
        </p:nvPicPr>
        <p:blipFill rotWithShape="1">
          <a:blip r:embed="rId5">
            <a:alphaModFix/>
          </a:blip>
          <a:srcRect/>
          <a:stretch/>
        </p:blipFill>
        <p:spPr>
          <a:xfrm>
            <a:off x="6406072" y="4415385"/>
            <a:ext cx="2489848" cy="208516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0"/>
          <p:cNvSpPr txBox="1">
            <a:spLocks noGrp="1"/>
          </p:cNvSpPr>
          <p:nvPr>
            <p:ph type="title"/>
          </p:nvPr>
        </p:nvSpPr>
        <p:spPr>
          <a:xfrm>
            <a:off x="798705" y="344639"/>
            <a:ext cx="4178737"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Optical Discs</a:t>
            </a:r>
            <a:endParaRPr/>
          </a:p>
        </p:txBody>
      </p:sp>
      <p:sp>
        <p:nvSpPr>
          <p:cNvPr id="553" name="Google Shape;553;p50"/>
          <p:cNvSpPr txBox="1">
            <a:spLocks noGrp="1"/>
          </p:cNvSpPr>
          <p:nvPr>
            <p:ph type="body" idx="1"/>
          </p:nvPr>
        </p:nvSpPr>
        <p:spPr>
          <a:xfrm>
            <a:off x="272493" y="1533359"/>
            <a:ext cx="5765997" cy="3170773"/>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sz="2800"/>
              <a:t>Hold over 128 gigabytes (GB) of data</a:t>
            </a:r>
            <a:endParaRPr/>
          </a:p>
          <a:p>
            <a:pPr marL="274320" lvl="0" indent="-274320" algn="l" rtl="0">
              <a:spcBef>
                <a:spcPts val="434"/>
              </a:spcBef>
              <a:spcAft>
                <a:spcPts val="0"/>
              </a:spcAft>
              <a:buSzPct val="110000"/>
              <a:buChar char="⚫"/>
            </a:pPr>
            <a:r>
              <a:rPr lang="en-US" sz="2800"/>
              <a:t>Use reflected light to represent data</a:t>
            </a:r>
            <a:endParaRPr/>
          </a:p>
          <a:p>
            <a:pPr marL="742950" lvl="1" indent="-285750" algn="l" rtl="0">
              <a:spcBef>
                <a:spcPts val="372"/>
              </a:spcBef>
              <a:spcAft>
                <a:spcPts val="0"/>
              </a:spcAft>
              <a:buSzPct val="110000"/>
              <a:buChar char="⚫"/>
            </a:pPr>
            <a:r>
              <a:rPr lang="en-US" sz="2400"/>
              <a:t>Lands represent 1s and 0s on the disc</a:t>
            </a:r>
            <a:endParaRPr/>
          </a:p>
          <a:p>
            <a:pPr marL="742950" lvl="1" indent="-285750" algn="l" rtl="0">
              <a:spcBef>
                <a:spcPts val="372"/>
              </a:spcBef>
              <a:spcAft>
                <a:spcPts val="0"/>
              </a:spcAft>
              <a:buSzPct val="110000"/>
              <a:buChar char="⚫"/>
            </a:pPr>
            <a:r>
              <a:rPr lang="en-US" sz="2400"/>
              <a:t>Pits are bumpy areas on the disc that, when light is reflected, determine the 1s and 0s</a:t>
            </a:r>
            <a:endParaRPr sz="2800"/>
          </a:p>
          <a:p>
            <a:pPr marL="742950" lvl="1" indent="-285750" algn="l" rtl="0">
              <a:spcBef>
                <a:spcPts val="372"/>
              </a:spcBef>
              <a:spcAft>
                <a:spcPts val="0"/>
              </a:spcAft>
              <a:buSzPct val="132000"/>
              <a:buChar char="⚫"/>
            </a:pPr>
            <a:r>
              <a:rPr lang="en-US"/>
              <a:t>Use tracks and sectors to organize and store files but only use a single track unlike the hard drive</a:t>
            </a:r>
            <a:endParaRPr sz="2000"/>
          </a:p>
        </p:txBody>
      </p:sp>
      <p:pic>
        <p:nvPicPr>
          <p:cNvPr id="554" name="Google Shape;554;p50" descr="Graphic of a user inserting an optical disck into a computer optical disc drive"/>
          <p:cNvPicPr preferRelativeResize="0"/>
          <p:nvPr/>
        </p:nvPicPr>
        <p:blipFill rotWithShape="1">
          <a:blip r:embed="rId3">
            <a:alphaModFix/>
          </a:blip>
          <a:srcRect/>
          <a:stretch/>
        </p:blipFill>
        <p:spPr>
          <a:xfrm>
            <a:off x="1506071" y="3919506"/>
            <a:ext cx="2396435" cy="2522229"/>
          </a:xfrm>
          <a:prstGeom prst="rect">
            <a:avLst/>
          </a:prstGeom>
          <a:noFill/>
          <a:ln>
            <a:noFill/>
          </a:ln>
        </p:spPr>
      </p:pic>
      <p:sp>
        <p:nvSpPr>
          <p:cNvPr id="555" name="Google Shape;555;p50"/>
          <p:cNvSpPr txBox="1"/>
          <p:nvPr/>
        </p:nvSpPr>
        <p:spPr>
          <a:xfrm>
            <a:off x="6800420" y="1464061"/>
            <a:ext cx="5503652" cy="760998"/>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Optical Disc Types</a:t>
            </a:r>
            <a:endParaRPr sz="4000" b="1" cap="none">
              <a:solidFill>
                <a:schemeClr val="dk1"/>
              </a:solidFill>
              <a:latin typeface="Verdana"/>
              <a:ea typeface="Verdana"/>
              <a:cs typeface="Verdana"/>
              <a:sym typeface="Verdana"/>
            </a:endParaRPr>
          </a:p>
        </p:txBody>
      </p:sp>
      <p:pic>
        <p:nvPicPr>
          <p:cNvPr id="556" name="Google Shape;556;p50" descr="X:\Graphics\Powerpoint\MH_DCM\MH_DCM-TEXTEDIT PROJECTS\O'LEARY_26e\Final files\chapt07\chapt00_labeled\ole63650_07_12.jpg"/>
          <p:cNvPicPr preferRelativeResize="0"/>
          <p:nvPr/>
        </p:nvPicPr>
        <p:blipFill rotWithShape="1">
          <a:blip r:embed="rId4">
            <a:alphaModFix/>
          </a:blip>
          <a:srcRect/>
          <a:stretch/>
        </p:blipFill>
        <p:spPr>
          <a:xfrm>
            <a:off x="6800420" y="2102042"/>
            <a:ext cx="5391358" cy="1686807"/>
          </a:xfrm>
          <a:prstGeom prst="rect">
            <a:avLst/>
          </a:prstGeom>
          <a:noFill/>
          <a:ln>
            <a:noFill/>
          </a:ln>
        </p:spPr>
      </p:pic>
      <p:sp>
        <p:nvSpPr>
          <p:cNvPr id="557" name="Google Shape;557;p50"/>
          <p:cNvSpPr txBox="1"/>
          <p:nvPr/>
        </p:nvSpPr>
        <p:spPr>
          <a:xfrm>
            <a:off x="6149886" y="3991900"/>
            <a:ext cx="6154186" cy="712232"/>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Optical Disc Formats</a:t>
            </a:r>
            <a:endParaRPr sz="4000" b="1" cap="none">
              <a:solidFill>
                <a:schemeClr val="dk1"/>
              </a:solidFill>
              <a:latin typeface="Verdana"/>
              <a:ea typeface="Verdana"/>
              <a:cs typeface="Verdana"/>
              <a:sym typeface="Verdana"/>
            </a:endParaRPr>
          </a:p>
        </p:txBody>
      </p:sp>
      <p:graphicFrame>
        <p:nvGraphicFramePr>
          <p:cNvPr id="558" name="Google Shape;558;p50" descr="Table detailing optical disc formats "/>
          <p:cNvGraphicFramePr/>
          <p:nvPr/>
        </p:nvGraphicFramePr>
        <p:xfrm>
          <a:off x="5277918" y="4581976"/>
          <a:ext cx="6913875" cy="1752640"/>
        </p:xfrm>
        <a:graphic>
          <a:graphicData uri="http://schemas.openxmlformats.org/drawingml/2006/table">
            <a:tbl>
              <a:tblPr firstRow="1" bandRow="1">
                <a:noFill/>
                <a:tableStyleId>{EF39B10C-3E3B-4BE4-9471-8076111CD2B6}</a:tableStyleId>
              </a:tblPr>
              <a:tblGrid>
                <a:gridCol w="1056875">
                  <a:extLst>
                    <a:ext uri="{9D8B030D-6E8A-4147-A177-3AD203B41FA5}">
                      <a16:colId xmlns="" xmlns:a16="http://schemas.microsoft.com/office/drawing/2014/main" val="20000"/>
                    </a:ext>
                  </a:extLst>
                </a:gridCol>
                <a:gridCol w="2691100">
                  <a:extLst>
                    <a:ext uri="{9D8B030D-6E8A-4147-A177-3AD203B41FA5}">
                      <a16:colId xmlns="" xmlns:a16="http://schemas.microsoft.com/office/drawing/2014/main" val="20001"/>
                    </a:ext>
                  </a:extLst>
                </a:gridCol>
                <a:gridCol w="3165900">
                  <a:extLst>
                    <a:ext uri="{9D8B030D-6E8A-4147-A177-3AD203B41FA5}">
                      <a16:colId xmlns="" xmlns:a16="http://schemas.microsoft.com/office/drawing/2014/main" val="20002"/>
                    </a:ext>
                  </a:extLst>
                </a:gridCol>
              </a:tblGrid>
              <a:tr h="370850">
                <a:tc>
                  <a:txBody>
                    <a:bodyPr/>
                    <a:lstStyle/>
                    <a:p>
                      <a:pPr marL="0" marR="0" lvl="0" indent="0" algn="l" rtl="0">
                        <a:spcBef>
                          <a:spcPts val="0"/>
                        </a:spcBef>
                        <a:spcAft>
                          <a:spcPts val="0"/>
                        </a:spcAft>
                        <a:buNone/>
                      </a:pPr>
                      <a:r>
                        <a:rPr lang="en-US" sz="1800"/>
                        <a:t>Type</a:t>
                      </a:r>
                      <a:endParaRPr sz="1800"/>
                    </a:p>
                  </a:txBody>
                  <a:tcPr marL="91450" marR="91450" marT="45725" marB="45725"/>
                </a:tc>
                <a:tc>
                  <a:txBody>
                    <a:bodyPr/>
                    <a:lstStyle/>
                    <a:p>
                      <a:pPr marL="0" marR="0" lvl="0" indent="0" algn="l" rtl="0">
                        <a:spcBef>
                          <a:spcPts val="0"/>
                        </a:spcBef>
                        <a:spcAft>
                          <a:spcPts val="0"/>
                        </a:spcAft>
                        <a:buNone/>
                      </a:pPr>
                      <a:r>
                        <a:rPr lang="en-US" sz="1800"/>
                        <a:t>Access</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1800"/>
                        <a:t>CD-ROM</a:t>
                      </a:r>
                      <a:endParaRPr sz="1800"/>
                    </a:p>
                  </a:txBody>
                  <a:tcPr marL="91450" marR="91450" marT="45725" marB="45725"/>
                </a:tc>
                <a:tc>
                  <a:txBody>
                    <a:bodyPr/>
                    <a:lstStyle/>
                    <a:p>
                      <a:pPr marL="0" marR="0" lvl="0" indent="0" algn="l" rtl="0">
                        <a:spcBef>
                          <a:spcPts val="0"/>
                        </a:spcBef>
                        <a:spcAft>
                          <a:spcPts val="0"/>
                        </a:spcAft>
                        <a:buNone/>
                      </a:pPr>
                      <a:r>
                        <a:rPr lang="en-US" sz="1800"/>
                        <a:t>Compact disc – read only mode</a:t>
                      </a:r>
                      <a:endParaRPr sz="1800"/>
                    </a:p>
                  </a:txBody>
                  <a:tcPr marL="91450" marR="91450" marT="45725" marB="45725"/>
                </a:tc>
                <a:tc>
                  <a:txBody>
                    <a:bodyPr/>
                    <a:lstStyle/>
                    <a:p>
                      <a:pPr marL="0" marR="0" lvl="0" indent="0" algn="l" rtl="0">
                        <a:spcBef>
                          <a:spcPts val="0"/>
                        </a:spcBef>
                        <a:spcAft>
                          <a:spcPts val="0"/>
                        </a:spcAft>
                        <a:buNone/>
                      </a:pPr>
                      <a:r>
                        <a:rPr lang="en-US" sz="1800"/>
                        <a:t>Cannot be written to or erased</a:t>
                      </a:r>
                      <a:endParaRPr sz="18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1800"/>
                        <a:t>CD-R</a:t>
                      </a:r>
                      <a:endParaRPr sz="1800"/>
                    </a:p>
                  </a:txBody>
                  <a:tcPr marL="91450" marR="91450" marT="45725" marB="45725"/>
                </a:tc>
                <a:tc>
                  <a:txBody>
                    <a:bodyPr/>
                    <a:lstStyle/>
                    <a:p>
                      <a:pPr marL="0" marR="0" lvl="0" indent="0" algn="l" rtl="0">
                        <a:spcBef>
                          <a:spcPts val="0"/>
                        </a:spcBef>
                        <a:spcAft>
                          <a:spcPts val="0"/>
                        </a:spcAft>
                        <a:buNone/>
                      </a:pPr>
                      <a:r>
                        <a:rPr lang="en-US" sz="1800"/>
                        <a:t>Compact disc – recordable</a:t>
                      </a:r>
                      <a:endParaRPr sz="1800"/>
                    </a:p>
                  </a:txBody>
                  <a:tcPr marL="91450" marR="91450" marT="45725" marB="45725"/>
                </a:tc>
                <a:tc>
                  <a:txBody>
                    <a:bodyPr/>
                    <a:lstStyle/>
                    <a:p>
                      <a:pPr marL="0" marR="0" lvl="0" indent="0" algn="l" rtl="0">
                        <a:spcBef>
                          <a:spcPts val="0"/>
                        </a:spcBef>
                        <a:spcAft>
                          <a:spcPts val="0"/>
                        </a:spcAft>
                        <a:buNone/>
                      </a:pPr>
                      <a:r>
                        <a:rPr lang="en-US" sz="1800"/>
                        <a:t>Can be written to</a:t>
                      </a:r>
                      <a:endParaRPr sz="18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1800"/>
                        <a:t>CD-RW</a:t>
                      </a:r>
                      <a:endParaRPr sz="1800"/>
                    </a:p>
                  </a:txBody>
                  <a:tcPr marL="91450" marR="91450" marT="45725" marB="45725"/>
                </a:tc>
                <a:tc>
                  <a:txBody>
                    <a:bodyPr/>
                    <a:lstStyle/>
                    <a:p>
                      <a:pPr marL="0" marR="0" lvl="0" indent="0" algn="l" rtl="0">
                        <a:spcBef>
                          <a:spcPts val="0"/>
                        </a:spcBef>
                        <a:spcAft>
                          <a:spcPts val="0"/>
                        </a:spcAft>
                        <a:buNone/>
                      </a:pPr>
                      <a:r>
                        <a:rPr lang="en-US" sz="1800"/>
                        <a:t>Compact disc – rewritable</a:t>
                      </a:r>
                      <a:endParaRPr sz="1800"/>
                    </a:p>
                  </a:txBody>
                  <a:tcPr marL="91450" marR="91450" marT="45725" marB="45725"/>
                </a:tc>
                <a:tc>
                  <a:txBody>
                    <a:bodyPr/>
                    <a:lstStyle/>
                    <a:p>
                      <a:pPr marL="0" marR="0" lvl="0" indent="0" algn="l" rtl="0">
                        <a:spcBef>
                          <a:spcPts val="0"/>
                        </a:spcBef>
                        <a:spcAft>
                          <a:spcPts val="0"/>
                        </a:spcAft>
                        <a:buNone/>
                      </a:pPr>
                      <a:r>
                        <a:rPr lang="en-US" sz="1800"/>
                        <a:t>Can be written to and erasable</a:t>
                      </a:r>
                      <a:endParaRPr sz="1800"/>
                    </a:p>
                  </a:txBody>
                  <a:tcPr marL="91450" marR="91450" marT="45725" marB="45725"/>
                </a:tc>
                <a:extLst>
                  <a:ext uri="{0D108BD9-81ED-4DB2-BD59-A6C34878D82A}">
                    <a16:rowId xmlns="" xmlns:a16="http://schemas.microsoft.com/office/drawing/2014/main" val="10003"/>
                  </a:ext>
                </a:extLst>
              </a:tr>
            </a:tbl>
          </a:graphicData>
        </a:graphic>
      </p:graphicFrame>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AEEB-EC14-D222-A568-4119CB4077AE}"/>
              </a:ext>
            </a:extLst>
          </p:cNvPr>
          <p:cNvSpPr>
            <a:spLocks noGrp="1"/>
          </p:cNvSpPr>
          <p:nvPr>
            <p:ph type="title"/>
          </p:nvPr>
        </p:nvSpPr>
        <p:spPr/>
        <p:txBody>
          <a:bodyPr/>
          <a:lstStyle/>
          <a:p>
            <a:r>
              <a:rPr lang="en-MY" b="1" i="0" dirty="0">
                <a:effectLst/>
                <a:latin typeface="-apple-system"/>
              </a:rPr>
              <a:t>Client/Server Era (1983 to Present)</a:t>
            </a:r>
            <a:endParaRPr lang="en-MY" dirty="0"/>
          </a:p>
        </p:txBody>
      </p:sp>
      <p:sp>
        <p:nvSpPr>
          <p:cNvPr id="4" name="Slide Number Placeholder 3">
            <a:extLst>
              <a:ext uri="{FF2B5EF4-FFF2-40B4-BE49-F238E27FC236}">
                <a16:creationId xmlns=""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 name="Picture 5">
            <a:extLst>
              <a:ext uri="{FF2B5EF4-FFF2-40B4-BE49-F238E27FC236}">
                <a16:creationId xmlns="" xmlns:a16="http://schemas.microsoft.com/office/drawing/2014/main" id="{D93B92EC-4277-68D9-4438-34A1F203D23D}"/>
              </a:ext>
            </a:extLst>
          </p:cNvPr>
          <p:cNvPicPr>
            <a:picLocks noChangeAspect="1"/>
          </p:cNvPicPr>
          <p:nvPr/>
        </p:nvPicPr>
        <p:blipFill>
          <a:blip r:embed="rId2"/>
          <a:stretch>
            <a:fillRect/>
          </a:stretch>
        </p:blipFill>
        <p:spPr>
          <a:xfrm>
            <a:off x="8132064" y="4811961"/>
            <a:ext cx="4059936" cy="2046039"/>
          </a:xfrm>
          <a:prstGeom prst="rect">
            <a:avLst/>
          </a:prstGeom>
        </p:spPr>
      </p:pic>
      <p:sp>
        <p:nvSpPr>
          <p:cNvPr id="3" name="Text Placeholder 2">
            <a:extLst>
              <a:ext uri="{FF2B5EF4-FFF2-40B4-BE49-F238E27FC236}">
                <a16:creationId xmlns="" xmlns:a16="http://schemas.microsoft.com/office/drawing/2014/main" id="{43A7D7D7-79DD-7C5C-C2CC-5549401AE532}"/>
              </a:ext>
            </a:extLst>
          </p:cNvPr>
          <p:cNvSpPr>
            <a:spLocks noGrp="1"/>
          </p:cNvSpPr>
          <p:nvPr>
            <p:ph type="body" idx="1"/>
          </p:nvPr>
        </p:nvSpPr>
        <p:spPr>
          <a:xfrm>
            <a:off x="274922" y="1433767"/>
            <a:ext cx="9508175" cy="4308938"/>
          </a:xfrm>
        </p:spPr>
        <p:txBody>
          <a:bodyPr>
            <a:normAutofit fontScale="85000" lnSpcReduction="20000"/>
          </a:bodyPr>
          <a:lstStyle/>
          <a:p>
            <a:r>
              <a:rPr lang="en-US" b="0" i="0" dirty="0">
                <a:effectLst/>
                <a:latin typeface="-apple-system"/>
              </a:rPr>
              <a:t>In </a:t>
            </a:r>
            <a:r>
              <a:rPr lang="en-US" b="1" i="0" dirty="0">
                <a:effectLst/>
                <a:latin typeface="-apple-system"/>
              </a:rPr>
              <a:t>client/server computing</a:t>
            </a:r>
            <a:r>
              <a:rPr lang="en-US" b="0" i="0" dirty="0">
                <a:effectLst/>
                <a:latin typeface="-apple-system"/>
              </a:rPr>
              <a:t>, desktop or laptop computers called </a:t>
            </a:r>
            <a:r>
              <a:rPr lang="en-US" b="1" i="0" dirty="0">
                <a:effectLst/>
                <a:latin typeface="-apple-system"/>
              </a:rPr>
              <a:t>clients </a:t>
            </a:r>
            <a:r>
              <a:rPr lang="en-US" b="0" i="0" dirty="0">
                <a:effectLst/>
                <a:latin typeface="-apple-system"/>
              </a:rPr>
              <a:t>are networked to powerful </a:t>
            </a:r>
            <a:r>
              <a:rPr lang="en-US" b="1" i="0" dirty="0">
                <a:effectLst/>
                <a:latin typeface="-apple-system"/>
              </a:rPr>
              <a:t>server </a:t>
            </a:r>
            <a:r>
              <a:rPr lang="en-US" b="0" i="0" dirty="0">
                <a:effectLst/>
                <a:latin typeface="-apple-system"/>
              </a:rPr>
              <a:t>computers that provide the client computers with a variety of services and capabilities. Computer processing work is split between these two types of machines. </a:t>
            </a:r>
            <a:r>
              <a:rPr lang="en-US" b="1" i="0" dirty="0">
                <a:effectLst/>
                <a:latin typeface="-apple-system"/>
              </a:rPr>
              <a:t>The client</a:t>
            </a:r>
            <a:r>
              <a:rPr lang="en-US" b="0" i="0" dirty="0">
                <a:effectLst/>
                <a:latin typeface="-apple-system"/>
              </a:rPr>
              <a:t> is the user point of entry, whereas the server typically processes and stores shared data, serves up Web pages, or manages network activities. The term “</a:t>
            </a:r>
            <a:r>
              <a:rPr lang="en-US" b="1" i="0" dirty="0">
                <a:effectLst/>
                <a:latin typeface="-apple-system"/>
              </a:rPr>
              <a:t>server</a:t>
            </a:r>
            <a:r>
              <a:rPr lang="en-US" b="0" i="0" dirty="0">
                <a:effectLst/>
                <a:latin typeface="-apple-system"/>
              </a:rPr>
              <a:t>” refers to both the software application and the physical computer on which the network software runs. The server could be a mainframe, but today, server computers typically are more powerful versions of personal computers, based on inexpensive chips and often using multiple processors in a single computer box., or in server racks.</a:t>
            </a:r>
            <a:endParaRPr lang="en-MY" dirty="0"/>
          </a:p>
        </p:txBody>
      </p:sp>
    </p:spTree>
    <p:extLst>
      <p:ext uri="{BB962C8B-B14F-4D97-AF65-F5344CB8AC3E}">
        <p14:creationId xmlns:p14="http://schemas.microsoft.com/office/powerpoint/2010/main" val="1240957201"/>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1"/>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Cloud Storage</a:t>
            </a:r>
            <a:endParaRPr/>
          </a:p>
        </p:txBody>
      </p:sp>
      <p:sp>
        <p:nvSpPr>
          <p:cNvPr id="565" name="Google Shape;565;p51"/>
          <p:cNvSpPr txBox="1">
            <a:spLocks noGrp="1"/>
          </p:cNvSpPr>
          <p:nvPr>
            <p:ph type="body" idx="1"/>
          </p:nvPr>
        </p:nvSpPr>
        <p:spPr>
          <a:xfrm>
            <a:off x="1506072" y="1752600"/>
            <a:ext cx="4957790" cy="4308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The Internet acts as a “cloud” of servers</a:t>
            </a:r>
            <a:endParaRPr/>
          </a:p>
          <a:p>
            <a:pPr marL="742950" lvl="1" indent="-285750" algn="l" rtl="0">
              <a:spcBef>
                <a:spcPts val="400"/>
              </a:spcBef>
              <a:spcAft>
                <a:spcPts val="0"/>
              </a:spcAft>
              <a:buSzPts val="2200"/>
              <a:buChar char="⚫"/>
            </a:pPr>
            <a:r>
              <a:rPr lang="en-US" sz="2000"/>
              <a:t>Applications provided as a service rather than a product </a:t>
            </a:r>
            <a:endParaRPr/>
          </a:p>
          <a:p>
            <a:pPr marL="742950" lvl="1" indent="-285750" algn="l" rtl="0">
              <a:spcBef>
                <a:spcPts val="480"/>
              </a:spcBef>
              <a:spcAft>
                <a:spcPts val="0"/>
              </a:spcAft>
              <a:buSzPts val="2200"/>
              <a:buChar char="⚫"/>
            </a:pPr>
            <a:r>
              <a:rPr lang="en-US" sz="2000"/>
              <a:t>Supplied by servers that provide cloud storage or online storage</a:t>
            </a:r>
            <a:r>
              <a:rPr lang="en-US"/>
              <a:t/>
            </a:r>
            <a:br>
              <a:rPr lang="en-US"/>
            </a:br>
            <a:endParaRPr/>
          </a:p>
          <a:p>
            <a:pPr marL="274320" lvl="0" indent="-78740" algn="l" rtl="0">
              <a:spcBef>
                <a:spcPts val="560"/>
              </a:spcBef>
              <a:spcAft>
                <a:spcPts val="0"/>
              </a:spcAft>
              <a:buSzPts val="3080"/>
              <a:buNone/>
            </a:pPr>
            <a:endParaRPr/>
          </a:p>
        </p:txBody>
      </p:sp>
      <p:pic>
        <p:nvPicPr>
          <p:cNvPr id="566" name="Google Shape;566;p51" descr="Graphic of the home screen for Google Drives. "/>
          <p:cNvPicPr preferRelativeResize="0"/>
          <p:nvPr/>
        </p:nvPicPr>
        <p:blipFill rotWithShape="1">
          <a:blip r:embed="rId3">
            <a:alphaModFix/>
          </a:blip>
          <a:srcRect/>
          <a:stretch/>
        </p:blipFill>
        <p:spPr>
          <a:xfrm>
            <a:off x="6872698" y="1769534"/>
            <a:ext cx="4942592" cy="4428650"/>
          </a:xfrm>
          <a:prstGeom prst="rect">
            <a:avLst/>
          </a:prstGeom>
          <a:noFill/>
          <a:ln>
            <a:noFill/>
          </a:ln>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263867" y="181154"/>
            <a:ext cx="6896057"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Cloud Storage Services</a:t>
            </a:r>
            <a:endParaRPr/>
          </a:p>
        </p:txBody>
      </p:sp>
      <p:sp>
        <p:nvSpPr>
          <p:cNvPr id="573" name="Google Shape;573;p52"/>
          <p:cNvSpPr txBox="1">
            <a:spLocks noGrp="1"/>
          </p:cNvSpPr>
          <p:nvPr>
            <p:ph type="body" idx="1"/>
          </p:nvPr>
        </p:nvSpPr>
        <p:spPr>
          <a:xfrm>
            <a:off x="1065490" y="1369874"/>
            <a:ext cx="4846320" cy="16482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Benefits / Advantages</a:t>
            </a:r>
            <a:endParaRPr/>
          </a:p>
          <a:p>
            <a:pPr marL="742950" lvl="1" indent="-285750" algn="l" rtl="0">
              <a:spcBef>
                <a:spcPts val="400"/>
              </a:spcBef>
              <a:spcAft>
                <a:spcPts val="0"/>
              </a:spcAft>
              <a:buSzPts val="2200"/>
              <a:buChar char="•"/>
            </a:pPr>
            <a:r>
              <a:rPr lang="en-US" sz="2000"/>
              <a:t>Maintenance</a:t>
            </a:r>
            <a:endParaRPr/>
          </a:p>
          <a:p>
            <a:pPr marL="742950" lvl="1" indent="-285750" algn="l" rtl="0">
              <a:spcBef>
                <a:spcPts val="400"/>
              </a:spcBef>
              <a:spcAft>
                <a:spcPts val="0"/>
              </a:spcAft>
              <a:buSzPts val="2200"/>
              <a:buChar char="•"/>
            </a:pPr>
            <a:r>
              <a:rPr lang="en-US" sz="2000"/>
              <a:t>Hardware upgrades</a:t>
            </a:r>
            <a:endParaRPr/>
          </a:p>
          <a:p>
            <a:pPr marL="742950" lvl="1" indent="-285750" algn="l" rtl="0">
              <a:spcBef>
                <a:spcPts val="400"/>
              </a:spcBef>
              <a:spcAft>
                <a:spcPts val="0"/>
              </a:spcAft>
              <a:buSzPts val="2200"/>
              <a:buChar char="•"/>
            </a:pPr>
            <a:r>
              <a:rPr lang="en-US" sz="2000"/>
              <a:t>File sharing and collaboration</a:t>
            </a:r>
            <a:endParaRPr/>
          </a:p>
        </p:txBody>
      </p:sp>
      <p:sp>
        <p:nvSpPr>
          <p:cNvPr id="574" name="Google Shape;574;p52"/>
          <p:cNvSpPr txBox="1">
            <a:spLocks noGrp="1"/>
          </p:cNvSpPr>
          <p:nvPr>
            <p:ph type="body" idx="2"/>
          </p:nvPr>
        </p:nvSpPr>
        <p:spPr>
          <a:xfrm>
            <a:off x="1109744" y="3018104"/>
            <a:ext cx="2602151" cy="158726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Disadvantages</a:t>
            </a:r>
            <a:endParaRPr sz="2400"/>
          </a:p>
          <a:p>
            <a:pPr marL="685800" lvl="1" indent="-342900" algn="l" rtl="0">
              <a:spcBef>
                <a:spcPts val="400"/>
              </a:spcBef>
              <a:spcAft>
                <a:spcPts val="0"/>
              </a:spcAft>
              <a:buSzPts val="2200"/>
              <a:buChar char="•"/>
            </a:pPr>
            <a:r>
              <a:rPr lang="en-US" sz="2000"/>
              <a:t>Access speed</a:t>
            </a:r>
            <a:endParaRPr/>
          </a:p>
          <a:p>
            <a:pPr marL="685800" lvl="1" indent="-342900" algn="l" rtl="0">
              <a:spcBef>
                <a:spcPts val="400"/>
              </a:spcBef>
              <a:spcAft>
                <a:spcPts val="0"/>
              </a:spcAft>
              <a:buSzPts val="2200"/>
              <a:buChar char="•"/>
            </a:pPr>
            <a:r>
              <a:rPr lang="en-US" sz="2000"/>
              <a:t>File Security</a:t>
            </a:r>
            <a:endParaRPr/>
          </a:p>
        </p:txBody>
      </p:sp>
      <p:sp>
        <p:nvSpPr>
          <p:cNvPr id="575" name="Google Shape;575;p52"/>
          <p:cNvSpPr txBox="1"/>
          <p:nvPr/>
        </p:nvSpPr>
        <p:spPr>
          <a:xfrm>
            <a:off x="6370270" y="1999511"/>
            <a:ext cx="6145559" cy="1188720"/>
          </a:xfrm>
          <a:prstGeom prst="rect">
            <a:avLst/>
          </a:prstGeom>
          <a:noFill/>
          <a:ln>
            <a:noFill/>
          </a:ln>
        </p:spPr>
        <p:txBody>
          <a:bodyPr spcFirstLastPara="1" wrap="square" lIns="91425" tIns="45700" rIns="91425" bIns="45700" anchor="ctr" anchorCtr="0">
            <a:normAutofit lnSpcReduction="10000"/>
          </a:bodyPr>
          <a:lstStyle/>
          <a:p>
            <a:pPr marL="0" marR="0" lvl="0" indent="0" algn="ctr"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Cloud Storage Service Companies</a:t>
            </a:r>
            <a:endParaRPr sz="4000" b="1" cap="none">
              <a:solidFill>
                <a:schemeClr val="dk1"/>
              </a:solidFill>
              <a:latin typeface="Verdana"/>
              <a:ea typeface="Verdana"/>
              <a:cs typeface="Verdana"/>
              <a:sym typeface="Verdana"/>
            </a:endParaRPr>
          </a:p>
        </p:txBody>
      </p:sp>
      <p:pic>
        <p:nvPicPr>
          <p:cNvPr id="576" name="Google Shape;576;p52" descr="Y:\Graphics\Powerpoint\MH_DCM\MH_DCM-TEXTEDIT PROJECTS\O'LEARY_26e\Final files\chapt07\chapt00_labeled\ole63650_07_14.jpg"/>
          <p:cNvPicPr preferRelativeResize="0"/>
          <p:nvPr/>
        </p:nvPicPr>
        <p:blipFill rotWithShape="1">
          <a:blip r:embed="rId3">
            <a:alphaModFix/>
          </a:blip>
          <a:srcRect/>
          <a:stretch/>
        </p:blipFill>
        <p:spPr>
          <a:xfrm>
            <a:off x="7412967" y="3188231"/>
            <a:ext cx="4060166" cy="3349805"/>
          </a:xfrm>
          <a:prstGeom prst="rect">
            <a:avLst/>
          </a:prstGeom>
          <a:noFill/>
          <a:ln>
            <a:noFill/>
          </a:ln>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Making IT Work for You ~ Cloud Storage</a:t>
            </a:r>
            <a:endParaRPr/>
          </a:p>
        </p:txBody>
      </p:sp>
      <p:sp>
        <p:nvSpPr>
          <p:cNvPr id="582" name="Google Shape;582;p53"/>
          <p:cNvSpPr txBox="1">
            <a:spLocks noGrp="1"/>
          </p:cNvSpPr>
          <p:nvPr>
            <p:ph type="body" idx="1"/>
          </p:nvPr>
        </p:nvSpPr>
        <p:spPr>
          <a:xfrm>
            <a:off x="1506071" y="1733809"/>
            <a:ext cx="9508175" cy="12848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640"/>
              <a:buNone/>
            </a:pPr>
            <a:r>
              <a:rPr lang="en-US" sz="2400"/>
              <a:t>Using a cloud storage service makes it easy to upload and share files with anyone. </a:t>
            </a:r>
            <a:endParaRPr/>
          </a:p>
          <a:p>
            <a:pPr marL="0" lvl="0" indent="0" algn="l" rtl="0">
              <a:spcBef>
                <a:spcPts val="480"/>
              </a:spcBef>
              <a:spcAft>
                <a:spcPts val="0"/>
              </a:spcAft>
              <a:buSzPts val="2640"/>
              <a:buNone/>
            </a:pPr>
            <a:endParaRPr sz="2400"/>
          </a:p>
          <a:p>
            <a:pPr marL="0" lvl="0" indent="0" algn="l" rtl="0">
              <a:spcBef>
                <a:spcPts val="360"/>
              </a:spcBef>
              <a:spcAft>
                <a:spcPts val="0"/>
              </a:spcAft>
              <a:buSzPts val="1980"/>
              <a:buNone/>
            </a:pPr>
            <a:r>
              <a:rPr lang="en-US" sz="1800"/>
              <a:t>  Starting Dropbox	Dropbox	      Sharing Dropbox	</a:t>
            </a:r>
            <a:endParaRPr sz="1800"/>
          </a:p>
          <a:p>
            <a:pPr marL="0" lvl="0" indent="0" algn="l" rtl="0">
              <a:spcBef>
                <a:spcPts val="360"/>
              </a:spcBef>
              <a:spcAft>
                <a:spcPts val="0"/>
              </a:spcAft>
              <a:buSzPts val="1980"/>
              <a:buNone/>
            </a:pPr>
            <a:r>
              <a:rPr lang="en-US" sz="1800"/>
              <a:t>	Step 1	Step 2	</a:t>
            </a:r>
            <a:endParaRPr sz="2400"/>
          </a:p>
        </p:txBody>
      </p:sp>
      <p:pic>
        <p:nvPicPr>
          <p:cNvPr id="583" name="Google Shape;583;p53" descr="Dialog box for the first screen when setting up a dropbox account. "/>
          <p:cNvPicPr preferRelativeResize="0"/>
          <p:nvPr/>
        </p:nvPicPr>
        <p:blipFill rotWithShape="1">
          <a:blip r:embed="rId3">
            <a:alphaModFix/>
          </a:blip>
          <a:srcRect/>
          <a:stretch/>
        </p:blipFill>
        <p:spPr>
          <a:xfrm>
            <a:off x="1066797" y="3697753"/>
            <a:ext cx="3052642" cy="2743300"/>
          </a:xfrm>
          <a:prstGeom prst="rect">
            <a:avLst/>
          </a:prstGeom>
          <a:noFill/>
          <a:ln>
            <a:noFill/>
          </a:ln>
        </p:spPr>
      </p:pic>
      <p:pic>
        <p:nvPicPr>
          <p:cNvPr id="584" name="Google Shape;584;p53" descr="Second  step of setting up &#10;Dropbox. "/>
          <p:cNvPicPr preferRelativeResize="0"/>
          <p:nvPr/>
        </p:nvPicPr>
        <p:blipFill rotWithShape="1">
          <a:blip r:embed="rId4">
            <a:alphaModFix/>
          </a:blip>
          <a:srcRect/>
          <a:stretch/>
        </p:blipFill>
        <p:spPr>
          <a:xfrm>
            <a:off x="4452961" y="3839487"/>
            <a:ext cx="3286078" cy="2601566"/>
          </a:xfrm>
          <a:prstGeom prst="rect">
            <a:avLst/>
          </a:prstGeom>
          <a:noFill/>
          <a:ln>
            <a:noFill/>
          </a:ln>
        </p:spPr>
      </p:pic>
      <p:pic>
        <p:nvPicPr>
          <p:cNvPr id="585" name="Google Shape;585;p53" descr="Dialog box for sharing your dropbox "/>
          <p:cNvPicPr preferRelativeResize="0"/>
          <p:nvPr/>
        </p:nvPicPr>
        <p:blipFill rotWithShape="1">
          <a:blip r:embed="rId5">
            <a:alphaModFix/>
          </a:blip>
          <a:srcRect/>
          <a:stretch/>
        </p:blipFill>
        <p:spPr>
          <a:xfrm>
            <a:off x="7932044" y="3549241"/>
            <a:ext cx="3811224" cy="2891812"/>
          </a:xfrm>
          <a:prstGeom prst="rect">
            <a:avLst/>
          </a:prstGeom>
          <a:noFill/>
          <a:ln>
            <a:noFill/>
          </a:ln>
        </p:spPr>
      </p:pic>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Mass Storage Devices</a:t>
            </a:r>
            <a:endParaRPr/>
          </a:p>
        </p:txBody>
      </p:sp>
      <p:sp>
        <p:nvSpPr>
          <p:cNvPr id="592" name="Google Shape;592;p54"/>
          <p:cNvSpPr txBox="1">
            <a:spLocks noGrp="1"/>
          </p:cNvSpPr>
          <p:nvPr>
            <p:ph type="body" idx="1"/>
          </p:nvPr>
        </p:nvSpPr>
        <p:spPr>
          <a:xfrm>
            <a:off x="1510246" y="1676400"/>
            <a:ext cx="5529531" cy="4308938"/>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2640"/>
              <a:buNone/>
            </a:pPr>
            <a:r>
              <a:rPr lang="en-US" sz="2400"/>
              <a:t>To meet the needs of organizations requiring large amounts of secondary storage requirements</a:t>
            </a:r>
            <a:endParaRPr/>
          </a:p>
          <a:p>
            <a:pPr marL="274320" lvl="0" indent="-274320" algn="l" rtl="0">
              <a:spcBef>
                <a:spcPts val="480"/>
              </a:spcBef>
              <a:spcAft>
                <a:spcPts val="0"/>
              </a:spcAft>
              <a:buSzPts val="2640"/>
              <a:buChar char="⚫"/>
            </a:pPr>
            <a:r>
              <a:rPr lang="en-US" sz="2400"/>
              <a:t>Enterprise storage system </a:t>
            </a:r>
            <a:endParaRPr/>
          </a:p>
          <a:p>
            <a:pPr marL="742950" lvl="1" indent="-285750" algn="l" rtl="0">
              <a:spcBef>
                <a:spcPts val="400"/>
              </a:spcBef>
              <a:spcAft>
                <a:spcPts val="0"/>
              </a:spcAft>
              <a:buSzPts val="2200"/>
              <a:buChar char="⚫"/>
            </a:pPr>
            <a:r>
              <a:rPr lang="en-US" sz="2000"/>
              <a:t>Safe use of data across an organizational network  </a:t>
            </a:r>
            <a:endParaRPr/>
          </a:p>
          <a:p>
            <a:pPr marL="274320" lvl="0" indent="-274320" algn="l" rtl="0">
              <a:spcBef>
                <a:spcPts val="480"/>
              </a:spcBef>
              <a:spcAft>
                <a:spcPts val="0"/>
              </a:spcAft>
              <a:buSzPts val="2640"/>
              <a:buChar char="⚫"/>
            </a:pPr>
            <a:r>
              <a:rPr lang="en-US" sz="2400"/>
              <a:t>Devices include:</a:t>
            </a:r>
            <a:endParaRPr/>
          </a:p>
          <a:p>
            <a:pPr marL="742950" lvl="1" indent="-285750" algn="l" rtl="0">
              <a:spcBef>
                <a:spcPts val="400"/>
              </a:spcBef>
              <a:spcAft>
                <a:spcPts val="0"/>
              </a:spcAft>
              <a:buSzPts val="2200"/>
              <a:buChar char="⚫"/>
            </a:pPr>
            <a:r>
              <a:rPr lang="en-US" sz="2000"/>
              <a:t>File servers</a:t>
            </a:r>
            <a:endParaRPr/>
          </a:p>
          <a:p>
            <a:pPr marL="742950" lvl="1" indent="-285750" algn="l" rtl="0">
              <a:spcBef>
                <a:spcPts val="400"/>
              </a:spcBef>
              <a:spcAft>
                <a:spcPts val="0"/>
              </a:spcAft>
              <a:buSzPts val="2200"/>
              <a:buChar char="⚫"/>
            </a:pPr>
            <a:r>
              <a:rPr lang="en-US" sz="2000"/>
              <a:t>Networked attached storage (NAS)</a:t>
            </a:r>
            <a:endParaRPr/>
          </a:p>
          <a:p>
            <a:pPr marL="742950" lvl="1" indent="-285750" algn="l" rtl="0">
              <a:spcBef>
                <a:spcPts val="400"/>
              </a:spcBef>
              <a:spcAft>
                <a:spcPts val="0"/>
              </a:spcAft>
              <a:buSzPts val="2200"/>
              <a:buChar char="⚫"/>
            </a:pPr>
            <a:r>
              <a:rPr lang="en-US" sz="2000"/>
              <a:t>RAID systems</a:t>
            </a:r>
            <a:endParaRPr/>
          </a:p>
          <a:p>
            <a:pPr marL="742950" lvl="1" indent="-285750" algn="l" rtl="0">
              <a:spcBef>
                <a:spcPts val="400"/>
              </a:spcBef>
              <a:spcAft>
                <a:spcPts val="0"/>
              </a:spcAft>
              <a:buSzPts val="2200"/>
              <a:buChar char="⚫"/>
            </a:pPr>
            <a:r>
              <a:rPr lang="en-US" sz="2000"/>
              <a:t>Organizational cloud storage</a:t>
            </a:r>
            <a:endParaRPr/>
          </a:p>
        </p:txBody>
      </p:sp>
      <p:pic>
        <p:nvPicPr>
          <p:cNvPr id="593" name="Google Shape;593;p54" descr="Graphic of a server setup including file servers, NAS, RAID and cloud"/>
          <p:cNvPicPr preferRelativeResize="0"/>
          <p:nvPr/>
        </p:nvPicPr>
        <p:blipFill rotWithShape="1">
          <a:blip r:embed="rId3">
            <a:alphaModFix/>
          </a:blip>
          <a:srcRect/>
          <a:stretch/>
        </p:blipFill>
        <p:spPr>
          <a:xfrm>
            <a:off x="6951133" y="1524277"/>
            <a:ext cx="4812714" cy="4963034"/>
          </a:xfrm>
          <a:prstGeom prst="rect">
            <a:avLst/>
          </a:prstGeom>
          <a:noFill/>
          <a:ln>
            <a:noFill/>
          </a:ln>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5"/>
          <p:cNvSpPr txBox="1">
            <a:spLocks noGrp="1"/>
          </p:cNvSpPr>
          <p:nvPr>
            <p:ph type="title"/>
          </p:nvPr>
        </p:nvSpPr>
        <p:spPr>
          <a:xfrm>
            <a:off x="1506071" y="-76200"/>
            <a:ext cx="10588800" cy="1188600"/>
          </a:xfrm>
          <a:prstGeom prst="rect">
            <a:avLst/>
          </a:prstGeom>
          <a:noFill/>
          <a:ln>
            <a:noFill/>
          </a:ln>
        </p:spPr>
        <p:txBody>
          <a:bodyPr spcFirstLastPara="1" wrap="square" lIns="91425" tIns="45700" rIns="91425" bIns="45700" anchor="ctr" anchorCtr="0">
            <a:noAutofit/>
          </a:bodyPr>
          <a:lstStyle/>
          <a:p>
            <a:pPr marL="0" lvl="1" indent="0" algn="l" rtl="0">
              <a:spcBef>
                <a:spcPts val="0"/>
              </a:spcBef>
              <a:spcAft>
                <a:spcPts val="0"/>
              </a:spcAft>
              <a:buNone/>
            </a:pPr>
            <a:r>
              <a:rPr lang="en-US" sz="4400" b="1">
                <a:solidFill>
                  <a:schemeClr val="dk1"/>
                </a:solidFill>
                <a:latin typeface="Calibri"/>
                <a:ea typeface="Calibri"/>
                <a:cs typeface="Calibri"/>
                <a:sym typeface="Calibri"/>
              </a:rPr>
              <a:t>Storage Area Network (SAN)</a:t>
            </a:r>
            <a:endParaRPr/>
          </a:p>
        </p:txBody>
      </p:sp>
      <p:sp>
        <p:nvSpPr>
          <p:cNvPr id="600" name="Google Shape;600;p55"/>
          <p:cNvSpPr txBox="1">
            <a:spLocks noGrp="1"/>
          </p:cNvSpPr>
          <p:nvPr>
            <p:ph type="body" idx="1"/>
          </p:nvPr>
        </p:nvSpPr>
        <p:spPr>
          <a:xfrm>
            <a:off x="1506071" y="17526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Architecture to link remote computer storage devices</a:t>
            </a:r>
            <a:endParaRPr/>
          </a:p>
          <a:p>
            <a:pPr marL="742950" lvl="1" indent="-285750" algn="l" rtl="0">
              <a:spcBef>
                <a:spcPts val="480"/>
              </a:spcBef>
              <a:spcAft>
                <a:spcPts val="0"/>
              </a:spcAft>
              <a:buSzPts val="2640"/>
              <a:buChar char="⚫"/>
            </a:pPr>
            <a:r>
              <a:rPr lang="en-US" sz="2400"/>
              <a:t>Enterprise storage systems can be connected to</a:t>
            </a:r>
            <a:endParaRPr/>
          </a:p>
          <a:p>
            <a:pPr marL="742950" lvl="1" indent="-285750" algn="l" rtl="0">
              <a:spcBef>
                <a:spcPts val="480"/>
              </a:spcBef>
              <a:spcAft>
                <a:spcPts val="0"/>
              </a:spcAft>
              <a:buSzPts val="2640"/>
              <a:buChar char="⚫"/>
            </a:pPr>
            <a:r>
              <a:rPr lang="en-US" sz="2400"/>
              <a:t>Computers to provide local system access</a:t>
            </a:r>
            <a:endParaRPr/>
          </a:p>
          <a:p>
            <a:pPr marL="274320" lvl="0" indent="-274320" algn="l" rtl="0">
              <a:spcBef>
                <a:spcPts val="560"/>
              </a:spcBef>
              <a:spcAft>
                <a:spcPts val="0"/>
              </a:spcAft>
              <a:buSzPts val="3080"/>
              <a:buChar char="⚫"/>
            </a:pPr>
            <a:r>
              <a:rPr lang="en-US" sz="2800"/>
              <a:t>User’s computer provides file system, but SAN provides disk space</a:t>
            </a:r>
            <a:endParaRPr/>
          </a:p>
          <a:p>
            <a:pPr marL="274320" lvl="0" indent="-274320" algn="l" rtl="0">
              <a:spcBef>
                <a:spcPts val="560"/>
              </a:spcBef>
              <a:spcAft>
                <a:spcPts val="0"/>
              </a:spcAft>
              <a:buSzPts val="3080"/>
              <a:buChar char="⚫"/>
            </a:pPr>
            <a:r>
              <a:rPr lang="en-US" sz="2800"/>
              <a:t>House data in remote locations and still allow efficient and secure access</a:t>
            </a:r>
            <a:endParaRPr sz="2800"/>
          </a:p>
        </p:txBody>
      </p:sp>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TRENDS </a:t>
            </a:r>
            <a:r>
              <a:rPr lang="en-US" dirty="0"/>
              <a:t>–Part 5</a:t>
            </a:r>
            <a:endParaRPr lang="en-MY" dirty="0"/>
          </a:p>
        </p:txBody>
      </p:sp>
      <p:sp>
        <p:nvSpPr>
          <p:cNvPr id="3" name="Text Placeholder 2"/>
          <p:cNvSpPr>
            <a:spLocks noGrp="1"/>
          </p:cNvSpPr>
          <p:nvPr>
            <p:ph type="body" idx="1"/>
          </p:nvPr>
        </p:nvSpPr>
        <p:spPr>
          <a:xfrm>
            <a:off x="890016" y="1328928"/>
            <a:ext cx="11301984" cy="5413248"/>
          </a:xfrm>
        </p:spPr>
        <p:txBody>
          <a:bodyPr>
            <a:normAutofit fontScale="92500" lnSpcReduction="20000"/>
          </a:bodyPr>
          <a:lstStyle/>
          <a:p>
            <a:pPr marL="33020" indent="0">
              <a:buNone/>
            </a:pPr>
            <a:r>
              <a:rPr lang="en-MY" sz="3200" b="1" dirty="0" smtClean="0"/>
              <a:t>Current Trend in Computer Hardware</a:t>
            </a:r>
          </a:p>
          <a:p>
            <a:pPr marL="547370" indent="-514350">
              <a:buAutoNum type="arabicPeriod"/>
            </a:pPr>
            <a:r>
              <a:rPr lang="en-MY" dirty="0" smtClean="0"/>
              <a:t>AI and Machine Learning Hardware</a:t>
            </a:r>
          </a:p>
          <a:p>
            <a:pPr marL="1004570" lvl="1" indent="-514350">
              <a:buFont typeface="Arial" pitchFamily="34" charset="0"/>
              <a:buChar char="•"/>
            </a:pPr>
            <a:r>
              <a:rPr lang="en-MY" dirty="0" smtClean="0"/>
              <a:t>Hardware designed for AI/ ML workload such as GPUs and TPUs, AI chips, NVIDIA </a:t>
            </a:r>
            <a:r>
              <a:rPr lang="en-MY" dirty="0" err="1" smtClean="0"/>
              <a:t>Jetson</a:t>
            </a:r>
            <a:endParaRPr lang="en-MY" dirty="0" smtClean="0"/>
          </a:p>
          <a:p>
            <a:pPr marL="1004570" lvl="1" indent="-514350">
              <a:buFont typeface="Arial" pitchFamily="34" charset="0"/>
              <a:buChar char="•"/>
            </a:pPr>
            <a:r>
              <a:rPr lang="en-MY" dirty="0" smtClean="0"/>
              <a:t>Optimized for parallel processing, large dataset, high computational </a:t>
            </a:r>
          </a:p>
          <a:p>
            <a:pPr marL="547370" indent="-514350">
              <a:buAutoNum type="arabicPeriod"/>
            </a:pPr>
            <a:r>
              <a:rPr lang="en-MY" dirty="0" smtClean="0"/>
              <a:t>Edge computing and </a:t>
            </a:r>
            <a:r>
              <a:rPr lang="en-MY" dirty="0" err="1" smtClean="0"/>
              <a:t>IoT</a:t>
            </a:r>
            <a:r>
              <a:rPr lang="en-MY" dirty="0" smtClean="0"/>
              <a:t> devices</a:t>
            </a:r>
          </a:p>
          <a:p>
            <a:pPr marL="833120" lvl="1" indent="-342900">
              <a:buFont typeface="Arial" pitchFamily="34" charset="0"/>
              <a:buChar char="•"/>
            </a:pPr>
            <a:r>
              <a:rPr lang="en-US" dirty="0"/>
              <a:t>Localized processing to reduce latency in </a:t>
            </a:r>
            <a:r>
              <a:rPr lang="en-US" dirty="0" err="1"/>
              <a:t>IoT</a:t>
            </a:r>
            <a:r>
              <a:rPr lang="en-US" dirty="0"/>
              <a:t> applications</a:t>
            </a:r>
            <a:r>
              <a:rPr lang="en-US" dirty="0" smtClean="0"/>
              <a:t>.</a:t>
            </a:r>
          </a:p>
          <a:p>
            <a:pPr marL="833120" lvl="1" indent="-342900">
              <a:buFont typeface="Arial" pitchFamily="34" charset="0"/>
              <a:buChar char="•"/>
            </a:pPr>
            <a:r>
              <a:rPr lang="en-US" dirty="0" smtClean="0"/>
              <a:t>Critical for real-time application such as autonomous vehicles, smart cities</a:t>
            </a:r>
          </a:p>
          <a:p>
            <a:pPr marL="833120" lvl="1" indent="-342900">
              <a:buFont typeface="Arial" pitchFamily="34" charset="0"/>
              <a:buChar char="•"/>
            </a:pPr>
            <a:r>
              <a:rPr lang="en-US" dirty="0"/>
              <a:t>Growing demand for energy-efficient and low-latency </a:t>
            </a:r>
            <a:r>
              <a:rPr lang="en-US" dirty="0" smtClean="0"/>
              <a:t>hardware</a:t>
            </a:r>
          </a:p>
          <a:p>
            <a:pPr marL="833120" lvl="1" indent="-342900">
              <a:buFont typeface="Arial" pitchFamily="34" charset="0"/>
              <a:buChar char="•"/>
            </a:pPr>
            <a:r>
              <a:rPr lang="en-US" dirty="0" smtClean="0"/>
              <a:t>Edge server, </a:t>
            </a:r>
            <a:r>
              <a:rPr lang="en-US" dirty="0" err="1" smtClean="0"/>
              <a:t>IoT</a:t>
            </a:r>
            <a:r>
              <a:rPr lang="en-US" dirty="0" smtClean="0"/>
              <a:t> Sensor, </a:t>
            </a:r>
            <a:r>
              <a:rPr lang="en-US" dirty="0" err="1" smtClean="0"/>
              <a:t>IoT</a:t>
            </a:r>
            <a:r>
              <a:rPr lang="en-US" dirty="0" smtClean="0"/>
              <a:t> gateways, embedded system</a:t>
            </a:r>
            <a:endParaRPr lang="en-MY" dirty="0" smtClean="0"/>
          </a:p>
          <a:p>
            <a:pPr marL="547370" indent="-514350">
              <a:buAutoNum type="arabicPeriod"/>
            </a:pPr>
            <a:r>
              <a:rPr lang="en-MY" dirty="0" smtClean="0"/>
              <a:t>Multicore Processor</a:t>
            </a:r>
          </a:p>
          <a:p>
            <a:pPr lvl="1">
              <a:buFont typeface="Arial" pitchFamily="34" charset="0"/>
              <a:buChar char="•"/>
            </a:pPr>
            <a:r>
              <a:rPr lang="en-US" sz="2000" dirty="0"/>
              <a:t>allow computers to handle multiple tasks simultaneously, improving parallel processing and overall </a:t>
            </a:r>
            <a:r>
              <a:rPr lang="en-US" sz="2000" dirty="0" smtClean="0"/>
              <a:t>performance</a:t>
            </a:r>
          </a:p>
          <a:p>
            <a:pPr lvl="1">
              <a:buFont typeface="Arial" pitchFamily="34" charset="0"/>
              <a:buChar char="•"/>
            </a:pPr>
            <a:r>
              <a:rPr lang="en-US" sz="2000" dirty="0" smtClean="0"/>
              <a:t>Critical component in </a:t>
            </a:r>
            <a:r>
              <a:rPr lang="en-US" sz="2000" dirty="0"/>
              <a:t>smartphones, PCs, servers, and edge devices</a:t>
            </a:r>
            <a:endParaRPr lang="en-US" sz="2000" dirty="0" smtClean="0"/>
          </a:p>
          <a:p>
            <a:pPr lvl="1">
              <a:buFont typeface="Arial" pitchFamily="34" charset="0"/>
              <a:buChar char="•"/>
            </a:pPr>
            <a:r>
              <a:rPr lang="en-US" sz="2000" dirty="0" err="1" smtClean="0"/>
              <a:t>E.g</a:t>
            </a:r>
            <a:r>
              <a:rPr lang="en-US" sz="2000" dirty="0" smtClean="0"/>
              <a:t> ARM processor (Apple M1/M2 chips), RISC-V</a:t>
            </a:r>
            <a:endParaRPr lang="en-MY" sz="2000" dirty="0" smtClean="0"/>
          </a:p>
          <a:p>
            <a:pPr marL="33020" indent="0">
              <a:buNone/>
            </a:pPr>
            <a:endParaRPr lang="en-MY"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1317050357"/>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792" y="1828215"/>
            <a:ext cx="10643615" cy="4285073"/>
          </a:xfrm>
        </p:spPr>
        <p:txBody>
          <a:bodyPr>
            <a:normAutofit fontScale="85000" lnSpcReduction="10000"/>
          </a:bodyPr>
          <a:lstStyle/>
          <a:p>
            <a:pPr marL="33020" indent="0">
              <a:buNone/>
            </a:pPr>
            <a:r>
              <a:rPr lang="en-MY" dirty="0" smtClean="0"/>
              <a:t>4. Non-Volatile Memory express (</a:t>
            </a:r>
            <a:r>
              <a:rPr lang="en-MY" dirty="0" err="1" smtClean="0"/>
              <a:t>NVMe</a:t>
            </a:r>
            <a:r>
              <a:rPr lang="en-MY" dirty="0" smtClean="0"/>
              <a:t>) storage</a:t>
            </a:r>
          </a:p>
          <a:p>
            <a:pPr lvl="1"/>
            <a:r>
              <a:rPr lang="en-US" dirty="0" err="1" smtClean="0"/>
              <a:t>NVMe</a:t>
            </a:r>
            <a:r>
              <a:rPr lang="en-US" dirty="0" smtClean="0"/>
              <a:t> </a:t>
            </a:r>
            <a:r>
              <a:rPr lang="en-US" dirty="0"/>
              <a:t>SSDs are replacing older storage technologies due to their </a:t>
            </a:r>
            <a:r>
              <a:rPr lang="en-US" dirty="0" smtClean="0"/>
              <a:t>speed</a:t>
            </a:r>
            <a:r>
              <a:rPr lang="en-US" sz="2000" dirty="0" smtClean="0"/>
              <a:t>.</a:t>
            </a:r>
          </a:p>
          <a:p>
            <a:pPr lvl="1"/>
            <a:r>
              <a:rPr lang="en-US" sz="2400" dirty="0" smtClean="0"/>
              <a:t>Faster </a:t>
            </a:r>
            <a:r>
              <a:rPr lang="en-US" sz="2400" dirty="0"/>
              <a:t>data access and lower latency compared to traditional SATA </a:t>
            </a:r>
            <a:r>
              <a:rPr lang="en-US" sz="2400" dirty="0" smtClean="0"/>
              <a:t>SSDs.</a:t>
            </a:r>
            <a:endParaRPr lang="en-US" dirty="0" smtClean="0"/>
          </a:p>
          <a:p>
            <a:pPr lvl="1"/>
            <a:r>
              <a:rPr lang="en-US" sz="2400" dirty="0" smtClean="0"/>
              <a:t>Critical </a:t>
            </a:r>
            <a:r>
              <a:rPr lang="en-US" sz="2400" dirty="0"/>
              <a:t>for data-intensive applications such as gaming, AI, and video editing</a:t>
            </a:r>
            <a:endParaRPr lang="en-MY" sz="2400" dirty="0"/>
          </a:p>
          <a:p>
            <a:pPr marL="33020" indent="0">
              <a:buNone/>
            </a:pPr>
            <a:r>
              <a:rPr lang="en-MY" dirty="0" smtClean="0"/>
              <a:t>5. 5G integration and networking hardware</a:t>
            </a:r>
          </a:p>
          <a:p>
            <a:pPr lvl="1">
              <a:buFont typeface="Arial" pitchFamily="34" charset="0"/>
              <a:buChar char="•"/>
            </a:pPr>
            <a:r>
              <a:rPr lang="en-US" dirty="0"/>
              <a:t>5G networks drive demand for faster and more reliable data </a:t>
            </a:r>
            <a:r>
              <a:rPr lang="en-US" dirty="0" err="1" smtClean="0"/>
              <a:t>transfer.I</a:t>
            </a:r>
            <a:endParaRPr lang="en-US" dirty="0" smtClean="0"/>
          </a:p>
          <a:p>
            <a:pPr lvl="1">
              <a:buFont typeface="Arial" pitchFamily="34" charset="0"/>
              <a:buChar char="•"/>
            </a:pPr>
            <a:r>
              <a:rPr lang="en-US" dirty="0" smtClean="0"/>
              <a:t>innovations </a:t>
            </a:r>
            <a:r>
              <a:rPr lang="en-US" dirty="0"/>
              <a:t>in routers, switches, and modems for 5G </a:t>
            </a:r>
            <a:r>
              <a:rPr lang="en-US" dirty="0" smtClean="0"/>
              <a:t>applications.</a:t>
            </a:r>
          </a:p>
          <a:p>
            <a:pPr lvl="1">
              <a:buFont typeface="Arial" pitchFamily="34" charset="0"/>
              <a:buChar char="•"/>
            </a:pPr>
            <a:r>
              <a:rPr lang="en-US" dirty="0" smtClean="0"/>
              <a:t>Enables </a:t>
            </a:r>
            <a:r>
              <a:rPr lang="en-US" dirty="0"/>
              <a:t>real-time applications like AR, smart cities, and </a:t>
            </a:r>
            <a:r>
              <a:rPr lang="en-US" dirty="0" err="1"/>
              <a:t>IoT</a:t>
            </a:r>
            <a:r>
              <a:rPr lang="en-US" dirty="0"/>
              <a:t>.</a:t>
            </a:r>
          </a:p>
          <a:p>
            <a:pPr marL="33020" indent="0">
              <a:buNone/>
            </a:pPr>
            <a:endParaRPr lang="en-MY" dirty="0" smtClean="0"/>
          </a:p>
          <a:p>
            <a:pPr marL="33020" indent="0">
              <a:buNone/>
            </a:pPr>
            <a:r>
              <a:rPr lang="en-MY" dirty="0" smtClean="0"/>
              <a:t> </a:t>
            </a:r>
            <a:endParaRPr lang="en-MY"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
        <p:nvSpPr>
          <p:cNvPr id="6" name="Title 1"/>
          <p:cNvSpPr>
            <a:spLocks noGrp="1"/>
          </p:cNvSpPr>
          <p:nvPr>
            <p:ph type="title"/>
          </p:nvPr>
        </p:nvSpPr>
        <p:spPr/>
        <p:txBody>
          <a:bodyPr/>
          <a:lstStyle/>
          <a:p>
            <a:r>
              <a:rPr lang="en-US" dirty="0" smtClean="0"/>
              <a:t>HARDWARE TRENDS </a:t>
            </a:r>
            <a:r>
              <a:rPr lang="en-US" dirty="0"/>
              <a:t>–Part 5</a:t>
            </a:r>
            <a:endParaRPr lang="en-MY" dirty="0"/>
          </a:p>
        </p:txBody>
      </p:sp>
    </p:spTree>
    <p:extLst>
      <p:ext uri="{BB962C8B-B14F-4D97-AF65-F5344CB8AC3E}">
        <p14:creationId xmlns:p14="http://schemas.microsoft.com/office/powerpoint/2010/main" val="900545851"/>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992" y="1462455"/>
            <a:ext cx="11887200" cy="5395545"/>
          </a:xfrm>
        </p:spPr>
        <p:txBody>
          <a:bodyPr>
            <a:normAutofit fontScale="85000" lnSpcReduction="10000"/>
          </a:bodyPr>
          <a:lstStyle/>
          <a:p>
            <a:pPr marL="33020" indent="0">
              <a:buNone/>
            </a:pPr>
            <a:r>
              <a:rPr lang="en-MY" sz="3200" b="1" dirty="0" smtClean="0"/>
              <a:t>Future </a:t>
            </a:r>
            <a:r>
              <a:rPr lang="en-MY" sz="3200" b="1" dirty="0"/>
              <a:t>Trend in Computer Hardware</a:t>
            </a:r>
          </a:p>
          <a:p>
            <a:pPr marL="547370" indent="-514350">
              <a:buAutoNum type="arabicPeriod"/>
            </a:pPr>
            <a:r>
              <a:rPr lang="en-MY" dirty="0" smtClean="0"/>
              <a:t>Quantum Computing</a:t>
            </a:r>
            <a:endParaRPr lang="en-MY" dirty="0"/>
          </a:p>
          <a:p>
            <a:pPr marL="1004570" lvl="1" indent="-514350">
              <a:buFont typeface="Arial" pitchFamily="34" charset="0"/>
              <a:buChar char="•"/>
            </a:pPr>
            <a:r>
              <a:rPr lang="en-US" dirty="0" smtClean="0"/>
              <a:t>leverages </a:t>
            </a:r>
            <a:r>
              <a:rPr lang="en-US" dirty="0"/>
              <a:t>the principles of </a:t>
            </a:r>
            <a:r>
              <a:rPr lang="en-US" b="1" dirty="0"/>
              <a:t>quantum mechanics</a:t>
            </a:r>
            <a:r>
              <a:rPr lang="en-US" dirty="0"/>
              <a:t>—the fundamental theory in physics that describes the behavior of particles at the smallest scales (atoms and subatomic particles</a:t>
            </a:r>
            <a:r>
              <a:rPr lang="en-US" dirty="0" smtClean="0"/>
              <a:t>).</a:t>
            </a:r>
          </a:p>
          <a:p>
            <a:pPr marL="1004570" lvl="1" indent="-514350">
              <a:buFont typeface="Arial" pitchFamily="34" charset="0"/>
              <a:buChar char="•"/>
            </a:pPr>
            <a:r>
              <a:rPr lang="en-US" dirty="0"/>
              <a:t>use </a:t>
            </a:r>
            <a:r>
              <a:rPr lang="en-US" b="1" dirty="0"/>
              <a:t>quantum bits</a:t>
            </a:r>
            <a:r>
              <a:rPr lang="en-US" dirty="0"/>
              <a:t> or </a:t>
            </a:r>
            <a:r>
              <a:rPr lang="en-US" b="1" dirty="0" err="1" smtClean="0"/>
              <a:t>qubits</a:t>
            </a:r>
            <a:r>
              <a:rPr lang="en-US" b="1" dirty="0" smtClean="0"/>
              <a:t> </a:t>
            </a:r>
            <a:r>
              <a:rPr lang="en-US" dirty="0" smtClean="0"/>
              <a:t>to process information, </a:t>
            </a:r>
            <a:r>
              <a:rPr lang="en-US" dirty="0"/>
              <a:t>which can represent both 0 and 1 simultaneously due to the quantum property called </a:t>
            </a:r>
            <a:r>
              <a:rPr lang="en-US" b="1" dirty="0"/>
              <a:t>superposition</a:t>
            </a:r>
            <a:endParaRPr lang="en-MY" dirty="0"/>
          </a:p>
          <a:p>
            <a:pPr marL="1004570" lvl="1" indent="-514350">
              <a:buFont typeface="Arial" pitchFamily="34" charset="0"/>
              <a:buChar char="•"/>
            </a:pPr>
            <a:r>
              <a:rPr lang="en-US" dirty="0"/>
              <a:t>revolutionize fields like AI, cryptography, </a:t>
            </a:r>
            <a:r>
              <a:rPr lang="en-US" dirty="0" smtClean="0"/>
              <a:t>optimization and</a:t>
            </a:r>
            <a:r>
              <a:rPr lang="en-US" dirty="0"/>
              <a:t> complex simulations</a:t>
            </a:r>
            <a:endParaRPr lang="en-MY" dirty="0"/>
          </a:p>
          <a:p>
            <a:pPr marL="547370" indent="-514350">
              <a:buAutoNum type="arabicPeriod"/>
            </a:pPr>
            <a:r>
              <a:rPr lang="en-MY" dirty="0" smtClean="0"/>
              <a:t>Device and Nanotechnology</a:t>
            </a:r>
          </a:p>
          <a:p>
            <a:pPr marL="1004570" lvl="1" indent="-514350"/>
            <a:r>
              <a:rPr lang="en-US" dirty="0">
                <a:solidFill>
                  <a:srgbClr val="1F1F1F"/>
                </a:solidFill>
                <a:latin typeface="Verdana" pitchFamily="34" charset="0"/>
                <a:ea typeface="Verdana" pitchFamily="34" charset="0"/>
              </a:rPr>
              <a:t>Nanotechnology is the aptitude to perceive, measure, operate, and build materials at the </a:t>
            </a:r>
            <a:r>
              <a:rPr lang="en-US" dirty="0">
                <a:solidFill>
                  <a:srgbClr val="1F1F1F"/>
                </a:solidFill>
                <a:latin typeface="Verdana" pitchFamily="34" charset="0"/>
                <a:ea typeface="Verdana" pitchFamily="34" charset="0"/>
                <a:hlinkClick r:id="rId2" tooltip="Learn more about nanometer from ScienceDirect's AI-generated Topic Pages"/>
              </a:rPr>
              <a:t>nanometer</a:t>
            </a:r>
            <a:r>
              <a:rPr lang="en-US" dirty="0">
                <a:solidFill>
                  <a:srgbClr val="1F1F1F"/>
                </a:solidFill>
                <a:latin typeface="Verdana" pitchFamily="34" charset="0"/>
                <a:ea typeface="Verdana" pitchFamily="34" charset="0"/>
              </a:rPr>
              <a:t> scale, the size of atoms and molecules. </a:t>
            </a:r>
            <a:endParaRPr lang="en-US" dirty="0">
              <a:latin typeface="Verdana" pitchFamily="34" charset="0"/>
              <a:ea typeface="Verdana" pitchFamily="34" charset="0"/>
            </a:endParaRPr>
          </a:p>
          <a:p>
            <a:pPr marL="1004570" lvl="1" indent="-514350"/>
            <a:r>
              <a:rPr lang="en-US" dirty="0"/>
              <a:t>enables the creation of smaller transistors and components, allowing for increased transistor density on integrated </a:t>
            </a:r>
            <a:r>
              <a:rPr lang="en-US" dirty="0" smtClean="0"/>
              <a:t>circuits</a:t>
            </a:r>
          </a:p>
          <a:p>
            <a:pPr marL="1004570" lvl="1" indent="-514350"/>
            <a:r>
              <a:rPr lang="en-US" dirty="0"/>
              <a:t>enabling the development of smaller, faster, and more efficient </a:t>
            </a:r>
            <a:r>
              <a:rPr lang="en-US" dirty="0" smtClean="0"/>
              <a:t>components</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
        <p:nvSpPr>
          <p:cNvPr id="6" name="Title 1"/>
          <p:cNvSpPr>
            <a:spLocks noGrp="1"/>
          </p:cNvSpPr>
          <p:nvPr>
            <p:ph type="title"/>
          </p:nvPr>
        </p:nvSpPr>
        <p:spPr/>
        <p:txBody>
          <a:bodyPr/>
          <a:lstStyle/>
          <a:p>
            <a:r>
              <a:rPr lang="en-US" dirty="0" smtClean="0"/>
              <a:t>HARDWARE TRENDS </a:t>
            </a:r>
            <a:r>
              <a:rPr lang="en-US" dirty="0"/>
              <a:t>–Part 5</a:t>
            </a:r>
            <a:endParaRPr lang="en-MY" dirty="0"/>
          </a:p>
        </p:txBody>
      </p:sp>
    </p:spTree>
    <p:extLst>
      <p:ext uri="{BB962C8B-B14F-4D97-AF65-F5344CB8AC3E}">
        <p14:creationId xmlns:p14="http://schemas.microsoft.com/office/powerpoint/2010/main" val="3230939418"/>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3712" y="1463040"/>
            <a:ext cx="9973055" cy="5145023"/>
          </a:xfrm>
        </p:spPr>
        <p:txBody>
          <a:bodyPr>
            <a:normAutofit fontScale="92500" lnSpcReduction="20000"/>
          </a:bodyPr>
          <a:lstStyle/>
          <a:p>
            <a:pPr marL="33020" indent="0">
              <a:buNone/>
            </a:pPr>
            <a:r>
              <a:rPr lang="en-MY" dirty="0"/>
              <a:t>3</a:t>
            </a:r>
            <a:r>
              <a:rPr lang="en-MY" dirty="0" smtClean="0"/>
              <a:t>. Photonics and Optical computer</a:t>
            </a:r>
          </a:p>
          <a:p>
            <a:pPr marL="833120" lvl="1" indent="-342900"/>
            <a:r>
              <a:rPr lang="en-MY" sz="2000" dirty="0" smtClean="0"/>
              <a:t>uses </a:t>
            </a:r>
            <a:r>
              <a:rPr lang="en-MY" sz="2000" dirty="0"/>
              <a:t>light (photons) instead of electrical signals (electrons) to perform computations. This allows for higher data transfer rates and less heat generation.</a:t>
            </a:r>
          </a:p>
          <a:p>
            <a:pPr marL="33020" indent="0">
              <a:buNone/>
            </a:pPr>
            <a:endParaRPr lang="en-MY" dirty="0"/>
          </a:p>
          <a:p>
            <a:pPr marL="33020" indent="0">
              <a:buNone/>
            </a:pPr>
            <a:r>
              <a:rPr lang="en-MY" dirty="0"/>
              <a:t>4</a:t>
            </a:r>
            <a:r>
              <a:rPr lang="en-MY" dirty="0" smtClean="0"/>
              <a:t>. 3D chips stacking and heterogeneous computing</a:t>
            </a:r>
          </a:p>
          <a:p>
            <a:pPr marL="833120" lvl="1" indent="-342900"/>
            <a:r>
              <a:rPr lang="en-MY" dirty="0" smtClean="0"/>
              <a:t>stacking </a:t>
            </a:r>
            <a:r>
              <a:rPr lang="en-MY" dirty="0"/>
              <a:t>chips vertically to increase performance and reduce power </a:t>
            </a:r>
            <a:r>
              <a:rPr lang="en-MY" dirty="0" smtClean="0"/>
              <a:t>consumption</a:t>
            </a:r>
          </a:p>
          <a:p>
            <a:pPr marL="833120" lvl="1" indent="-342900"/>
            <a:r>
              <a:rPr lang="en-MY" dirty="0" smtClean="0"/>
              <a:t>combining </a:t>
            </a:r>
            <a:r>
              <a:rPr lang="en-MY" dirty="0"/>
              <a:t>different types of processors (CPU, GPU, FPGA) on a single chip to optimize for specific tasks</a:t>
            </a:r>
            <a:r>
              <a:rPr lang="en-MY" dirty="0" smtClean="0"/>
              <a:t>.</a:t>
            </a:r>
          </a:p>
          <a:p>
            <a:pPr marL="33020" indent="0">
              <a:buNone/>
            </a:pPr>
            <a:r>
              <a:rPr lang="en-MY" dirty="0"/>
              <a:t>5</a:t>
            </a:r>
            <a:r>
              <a:rPr lang="en-MY" dirty="0" smtClean="0"/>
              <a:t>. </a:t>
            </a:r>
            <a:r>
              <a:rPr lang="en-MY" dirty="0" err="1" smtClean="0"/>
              <a:t>Neuromorphic</a:t>
            </a:r>
            <a:r>
              <a:rPr lang="en-MY" dirty="0" smtClean="0"/>
              <a:t> computing</a:t>
            </a:r>
          </a:p>
          <a:p>
            <a:pPr lvl="1"/>
            <a:r>
              <a:rPr lang="en-US" dirty="0" smtClean="0"/>
              <a:t>Hardware</a:t>
            </a:r>
            <a:r>
              <a:rPr lang="en-US" dirty="0"/>
              <a:t> that mimics the human brain, potentially leading to more advanced AI and cognitive </a:t>
            </a:r>
            <a:r>
              <a:rPr lang="en-US" dirty="0" smtClean="0"/>
              <a:t>computing</a:t>
            </a:r>
          </a:p>
          <a:p>
            <a:pPr lvl="1"/>
            <a:r>
              <a:rPr lang="en-MY" dirty="0" err="1" smtClean="0"/>
              <a:t>Neuromorphic</a:t>
            </a:r>
            <a:r>
              <a:rPr lang="en-MY" dirty="0" smtClean="0"/>
              <a:t> </a:t>
            </a:r>
            <a:r>
              <a:rPr lang="en-MY" dirty="0"/>
              <a:t>chips from Intel and IBM are already in development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
        <p:nvSpPr>
          <p:cNvPr id="6" name="Title 1"/>
          <p:cNvSpPr>
            <a:spLocks noGrp="1"/>
          </p:cNvSpPr>
          <p:nvPr>
            <p:ph type="title"/>
          </p:nvPr>
        </p:nvSpPr>
        <p:spPr/>
        <p:txBody>
          <a:bodyPr/>
          <a:lstStyle/>
          <a:p>
            <a:r>
              <a:rPr lang="en-US" dirty="0" smtClean="0"/>
              <a:t>HARDWARE TRENDS </a:t>
            </a:r>
            <a:r>
              <a:rPr lang="en-US" dirty="0"/>
              <a:t>–Part 5</a:t>
            </a:r>
            <a:endParaRPr lang="en-MY" dirty="0"/>
          </a:p>
        </p:txBody>
      </p:sp>
    </p:spTree>
    <p:extLst>
      <p:ext uri="{BB962C8B-B14F-4D97-AF65-F5344CB8AC3E}">
        <p14:creationId xmlns:p14="http://schemas.microsoft.com/office/powerpoint/2010/main" val="3698251835"/>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39942" y="1828215"/>
            <a:ext cx="8932985" cy="4285073"/>
          </a:xfrm>
        </p:spPr>
        <p:txBody>
          <a:bodyPr/>
          <a:lstStyle/>
          <a:p>
            <a:pPr marL="33020" indent="0">
              <a:buNone/>
            </a:pPr>
            <a:r>
              <a:rPr lang="en-MY" dirty="0" smtClean="0"/>
              <a:t>6. Emerging </a:t>
            </a:r>
            <a:r>
              <a:rPr lang="en-MY" dirty="0"/>
              <a:t>memories technology</a:t>
            </a:r>
          </a:p>
          <a:p>
            <a:pPr lvl="1"/>
            <a:r>
              <a:rPr lang="en-MY" dirty="0"/>
              <a:t>Aim to address the limitation of traditional memory type like DRAM and NAND flash storage</a:t>
            </a:r>
          </a:p>
          <a:p>
            <a:pPr lvl="1"/>
            <a:r>
              <a:rPr lang="en-MY" dirty="0"/>
              <a:t>Improve in speed, density, energy efficiency, durability</a:t>
            </a:r>
          </a:p>
          <a:p>
            <a:pPr lvl="1"/>
            <a:r>
              <a:rPr lang="en-MY" dirty="0" err="1"/>
              <a:t>ReRAM</a:t>
            </a:r>
            <a:r>
              <a:rPr lang="en-MY" dirty="0"/>
              <a:t> (resistive), MRAM (</a:t>
            </a:r>
            <a:r>
              <a:rPr lang="en-MY" dirty="0" err="1"/>
              <a:t>Magnetoresistive</a:t>
            </a:r>
            <a:r>
              <a:rPr lang="en-MY" dirty="0"/>
              <a:t>), PRAM (Phase change), </a:t>
            </a:r>
            <a:r>
              <a:rPr lang="en-MY" dirty="0" err="1"/>
              <a:t>FeRAM</a:t>
            </a:r>
            <a:r>
              <a:rPr lang="en-MY" dirty="0"/>
              <a:t> (Ferroelectric), universal memory</a:t>
            </a:r>
          </a:p>
          <a:p>
            <a:pPr marL="33020" indent="0">
              <a:buNone/>
            </a:pPr>
            <a:endParaRPr lang="en-MY"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6" name="Title 1"/>
          <p:cNvSpPr>
            <a:spLocks noGrp="1"/>
          </p:cNvSpPr>
          <p:nvPr>
            <p:ph type="title"/>
          </p:nvPr>
        </p:nvSpPr>
        <p:spPr/>
        <p:txBody>
          <a:bodyPr/>
          <a:lstStyle/>
          <a:p>
            <a:r>
              <a:rPr lang="en-US" dirty="0" smtClean="0"/>
              <a:t>HARDWARE TRENDS </a:t>
            </a:r>
            <a:r>
              <a:rPr lang="en-US" dirty="0"/>
              <a:t>–Part 5</a:t>
            </a:r>
            <a:endParaRPr lang="en-MY" dirty="0"/>
          </a:p>
        </p:txBody>
      </p:sp>
    </p:spTree>
    <p:extLst>
      <p:ext uri="{BB962C8B-B14F-4D97-AF65-F5344CB8AC3E}">
        <p14:creationId xmlns:p14="http://schemas.microsoft.com/office/powerpoint/2010/main" val="20753614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AEEB-EC14-D222-A568-4119CB4077AE}"/>
              </a:ext>
            </a:extLst>
          </p:cNvPr>
          <p:cNvSpPr>
            <a:spLocks noGrp="1"/>
          </p:cNvSpPr>
          <p:nvPr>
            <p:ph type="title"/>
          </p:nvPr>
        </p:nvSpPr>
        <p:spPr/>
        <p:txBody>
          <a:bodyPr>
            <a:normAutofit fontScale="90000"/>
          </a:bodyPr>
          <a:lstStyle/>
          <a:p>
            <a:r>
              <a:rPr lang="en-MY" b="1" i="0" dirty="0" smtClean="0">
                <a:effectLst/>
                <a:latin typeface="-apple-system"/>
              </a:rPr>
              <a:t>Web-based Enterprise </a:t>
            </a:r>
            <a:r>
              <a:rPr lang="en-MY" b="1" i="0" dirty="0">
                <a:effectLst/>
                <a:latin typeface="-apple-system"/>
              </a:rPr>
              <a:t>Computing Era (1992 to Present)</a:t>
            </a:r>
            <a:endParaRPr lang="en-MY" dirty="0"/>
          </a:p>
        </p:txBody>
      </p:sp>
      <p:sp>
        <p:nvSpPr>
          <p:cNvPr id="4" name="Slide Number Placeholder 3">
            <a:extLst>
              <a:ext uri="{FF2B5EF4-FFF2-40B4-BE49-F238E27FC236}">
                <a16:creationId xmlns=""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488" y="3427967"/>
            <a:ext cx="5620512" cy="343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a:extLst>
              <a:ext uri="{FF2B5EF4-FFF2-40B4-BE49-F238E27FC236}">
                <a16:creationId xmlns="" xmlns:a16="http://schemas.microsoft.com/office/drawing/2014/main" id="{43A7D7D7-79DD-7C5C-C2CC-5549401AE532}"/>
              </a:ext>
            </a:extLst>
          </p:cNvPr>
          <p:cNvSpPr>
            <a:spLocks noGrp="1"/>
          </p:cNvSpPr>
          <p:nvPr>
            <p:ph type="body" idx="1"/>
          </p:nvPr>
        </p:nvSpPr>
        <p:spPr>
          <a:xfrm>
            <a:off x="609600" y="1600448"/>
            <a:ext cx="9508175" cy="4308938"/>
          </a:xfrm>
        </p:spPr>
        <p:txBody>
          <a:bodyPr>
            <a:normAutofit/>
          </a:bodyPr>
          <a:lstStyle/>
          <a:p>
            <a:r>
              <a:rPr lang="en-US" sz="2400" b="0" i="0" dirty="0">
                <a:effectLst/>
                <a:latin typeface="-apple-system"/>
              </a:rPr>
              <a:t>In the early 1990s, firms turned to networking standards and software tools that could integrate disparate networks and applications throughout the firm into an enterprise-wide infrastructure. As the Internet developed into a trusted communications environment after 1995, business firms began seriously using the </a:t>
            </a:r>
            <a:r>
              <a:rPr lang="en-US" sz="2400" b="0" i="1" dirty="0">
                <a:effectLst/>
                <a:latin typeface="-apple-system"/>
              </a:rPr>
              <a:t>Transmission Control Protocol/Internet Protocol (TCP/IP) </a:t>
            </a:r>
            <a:r>
              <a:rPr lang="en-US" sz="2400" b="0" i="0" dirty="0">
                <a:effectLst/>
                <a:latin typeface="-apple-system"/>
              </a:rPr>
              <a:t>networking standard to tie their disparate networks together.</a:t>
            </a:r>
            <a:endParaRPr lang="en-MY" sz="2400" dirty="0"/>
          </a:p>
        </p:txBody>
      </p:sp>
    </p:spTree>
    <p:extLst>
      <p:ext uri="{BB962C8B-B14F-4D97-AF65-F5344CB8AC3E}">
        <p14:creationId xmlns:p14="http://schemas.microsoft.com/office/powerpoint/2010/main" val="988706152"/>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D53B4B-04A4-45E6-D2A3-CC97D0E9A62F}"/>
              </a:ext>
            </a:extLst>
          </p:cNvPr>
          <p:cNvSpPr>
            <a:spLocks noGrp="1"/>
          </p:cNvSpPr>
          <p:nvPr>
            <p:ph type="title"/>
          </p:nvPr>
        </p:nvSpPr>
        <p:spPr/>
        <p:txBody>
          <a:bodyPr/>
          <a:lstStyle/>
          <a:p>
            <a:r>
              <a:rPr lang="en-MY" b="0" i="0" dirty="0">
                <a:solidFill>
                  <a:srgbClr val="1F1F1F"/>
                </a:solidFill>
                <a:effectLst/>
                <a:latin typeface="ElsevierGulliver"/>
              </a:rPr>
              <a:t>Performance of emerging memories</a:t>
            </a:r>
            <a:endParaRPr lang="en-MY" dirty="0"/>
          </a:p>
        </p:txBody>
      </p:sp>
      <p:sp>
        <p:nvSpPr>
          <p:cNvPr id="3" name="Text Placeholder 2">
            <a:extLst>
              <a:ext uri="{FF2B5EF4-FFF2-40B4-BE49-F238E27FC236}">
                <a16:creationId xmlns="" xmlns:a16="http://schemas.microsoft.com/office/drawing/2014/main" id="{17680A2A-8BC0-A22A-D181-05041A800D76}"/>
              </a:ext>
            </a:extLst>
          </p:cNvPr>
          <p:cNvSpPr>
            <a:spLocks noGrp="1"/>
          </p:cNvSpPr>
          <p:nvPr>
            <p:ph type="body" idx="1"/>
          </p:nvPr>
        </p:nvSpPr>
        <p:spPr/>
        <p:txBody>
          <a:bodyPr/>
          <a:lstStyle/>
          <a:p>
            <a:endParaRPr lang="en-MY"/>
          </a:p>
        </p:txBody>
      </p:sp>
      <p:sp>
        <p:nvSpPr>
          <p:cNvPr id="4" name="Text Placeholder 3">
            <a:extLst>
              <a:ext uri="{FF2B5EF4-FFF2-40B4-BE49-F238E27FC236}">
                <a16:creationId xmlns="" xmlns:a16="http://schemas.microsoft.com/office/drawing/2014/main" id="{5EA12173-1E4B-4016-10C2-3D23D0C61511}"/>
              </a:ext>
            </a:extLst>
          </p:cNvPr>
          <p:cNvSpPr>
            <a:spLocks noGrp="1"/>
          </p:cNvSpPr>
          <p:nvPr>
            <p:ph type="body" idx="2"/>
          </p:nvPr>
        </p:nvSpPr>
        <p:spPr/>
        <p:txBody>
          <a:bodyPr/>
          <a:lstStyle/>
          <a:p>
            <a:endParaRPr lang="en-MY"/>
          </a:p>
        </p:txBody>
      </p:sp>
      <p:sp>
        <p:nvSpPr>
          <p:cNvPr id="5" name="Slide Number Placeholder 4">
            <a:extLst>
              <a:ext uri="{FF2B5EF4-FFF2-40B4-BE49-F238E27FC236}">
                <a16:creationId xmlns="" xmlns:a16="http://schemas.microsoft.com/office/drawing/2014/main" id="{E47DEBFA-5DD5-6B62-0C4C-05E9D5DEAC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7" name="Picture 6">
            <a:extLst>
              <a:ext uri="{FF2B5EF4-FFF2-40B4-BE49-F238E27FC236}">
                <a16:creationId xmlns="" xmlns:a16="http://schemas.microsoft.com/office/drawing/2014/main" id="{B3B32692-5568-676B-F7A5-3D6A60158C10}"/>
              </a:ext>
            </a:extLst>
          </p:cNvPr>
          <p:cNvPicPr>
            <a:picLocks noChangeAspect="1"/>
          </p:cNvPicPr>
          <p:nvPr/>
        </p:nvPicPr>
        <p:blipFill>
          <a:blip r:embed="rId2"/>
          <a:stretch>
            <a:fillRect/>
          </a:stretch>
        </p:blipFill>
        <p:spPr>
          <a:xfrm>
            <a:off x="943898" y="1312606"/>
            <a:ext cx="10854812" cy="5545393"/>
          </a:xfrm>
          <a:prstGeom prst="rect">
            <a:avLst/>
          </a:prstGeom>
        </p:spPr>
      </p:pic>
    </p:spTree>
    <p:extLst>
      <p:ext uri="{BB962C8B-B14F-4D97-AF65-F5344CB8AC3E}">
        <p14:creationId xmlns:p14="http://schemas.microsoft.com/office/powerpoint/2010/main" val="3233159237"/>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BAEEB-EC14-D222-A568-4119CB4077AE}"/>
              </a:ext>
            </a:extLst>
          </p:cNvPr>
          <p:cNvSpPr>
            <a:spLocks noGrp="1"/>
          </p:cNvSpPr>
          <p:nvPr>
            <p:ph type="title"/>
          </p:nvPr>
        </p:nvSpPr>
        <p:spPr/>
        <p:txBody>
          <a:bodyPr>
            <a:normAutofit fontScale="90000"/>
          </a:bodyPr>
          <a:lstStyle/>
          <a:p>
            <a:r>
              <a:rPr lang="en-US" b="1" i="0" dirty="0">
                <a:effectLst/>
                <a:latin typeface="-apple-system"/>
              </a:rPr>
              <a:t>Cloud and Mobile Computing Era (2000 to Present)</a:t>
            </a:r>
            <a:endParaRPr lang="en-MY" dirty="0"/>
          </a:p>
        </p:txBody>
      </p:sp>
      <p:sp>
        <p:nvSpPr>
          <p:cNvPr id="4" name="Slide Number Placeholder 3">
            <a:extLst>
              <a:ext uri="{FF2B5EF4-FFF2-40B4-BE49-F238E27FC236}">
                <a16:creationId xmlns=""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 xmlns:a16="http://schemas.microsoft.com/office/drawing/2014/main" id="{35443747-DF57-67B3-E717-7BE87E836470}"/>
              </a:ext>
            </a:extLst>
          </p:cNvPr>
          <p:cNvPicPr>
            <a:picLocks noChangeAspect="1"/>
          </p:cNvPicPr>
          <p:nvPr/>
        </p:nvPicPr>
        <p:blipFill>
          <a:blip r:embed="rId2"/>
          <a:stretch>
            <a:fillRect/>
          </a:stretch>
        </p:blipFill>
        <p:spPr>
          <a:xfrm>
            <a:off x="8541106" y="4260726"/>
            <a:ext cx="3277269" cy="2420293"/>
          </a:xfrm>
          <a:prstGeom prst="rect">
            <a:avLst/>
          </a:prstGeom>
        </p:spPr>
      </p:pic>
      <p:sp>
        <p:nvSpPr>
          <p:cNvPr id="3" name="Text Placeholder 2">
            <a:extLst>
              <a:ext uri="{FF2B5EF4-FFF2-40B4-BE49-F238E27FC236}">
                <a16:creationId xmlns="" xmlns:a16="http://schemas.microsoft.com/office/drawing/2014/main" id="{43A7D7D7-79DD-7C5C-C2CC-5549401AE532}"/>
              </a:ext>
            </a:extLst>
          </p:cNvPr>
          <p:cNvSpPr>
            <a:spLocks noGrp="1"/>
          </p:cNvSpPr>
          <p:nvPr>
            <p:ph type="body" idx="1"/>
          </p:nvPr>
        </p:nvSpPr>
        <p:spPr>
          <a:xfrm>
            <a:off x="555142" y="1493352"/>
            <a:ext cx="11361555" cy="4308938"/>
          </a:xfrm>
        </p:spPr>
        <p:txBody>
          <a:bodyPr>
            <a:normAutofit/>
          </a:bodyPr>
          <a:lstStyle/>
          <a:p>
            <a:r>
              <a:rPr lang="en-US" b="0" i="0" dirty="0">
                <a:effectLst/>
                <a:latin typeface="-apple-system"/>
              </a:rPr>
              <a:t>The growing bandwidth power of the Internet has pushed the client/server model one step further, towards what is called the “Cloud Computing Model.” </a:t>
            </a:r>
            <a:r>
              <a:rPr lang="en-US" b="1" i="0" dirty="0">
                <a:effectLst/>
                <a:latin typeface="-apple-system"/>
              </a:rPr>
              <a:t>Cloud computing </a:t>
            </a:r>
            <a:r>
              <a:rPr lang="en-US" b="0" i="0" dirty="0">
                <a:effectLst/>
                <a:latin typeface="-apple-system"/>
              </a:rPr>
              <a:t>refers to a model of computing that provides access to a shared pool of computing resources (computers, storage, applications, and services) over a network, often the Internet. These “clouds” of computing resources can be accessed on an as-needed basis from any connected device and location.</a:t>
            </a:r>
            <a:endParaRPr lang="en-MY" dirty="0"/>
          </a:p>
        </p:txBody>
      </p:sp>
    </p:spTree>
    <p:extLst>
      <p:ext uri="{BB962C8B-B14F-4D97-AF65-F5344CB8AC3E}">
        <p14:creationId xmlns:p14="http://schemas.microsoft.com/office/powerpoint/2010/main" val="38804929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smtClean="0"/>
              <a:t>Edge </a:t>
            </a:r>
            <a:r>
              <a:rPr lang="en-MY" dirty="0"/>
              <a:t>C</a:t>
            </a:r>
            <a:r>
              <a:rPr lang="en-MY" dirty="0" smtClean="0"/>
              <a:t>omputing and </a:t>
            </a:r>
            <a:r>
              <a:rPr lang="en-MY" dirty="0" err="1" smtClean="0"/>
              <a:t>IoT</a:t>
            </a:r>
            <a:r>
              <a:rPr lang="en-MY" dirty="0" smtClean="0"/>
              <a:t> Era (2010-present)</a:t>
            </a:r>
            <a:endParaRPr lang="en-MY" dirty="0"/>
          </a:p>
        </p:txBody>
      </p:sp>
      <p:sp>
        <p:nvSpPr>
          <p:cNvPr id="3" name="Text Placeholder 2"/>
          <p:cNvSpPr>
            <a:spLocks noGrp="1"/>
          </p:cNvSpPr>
          <p:nvPr>
            <p:ph type="body" idx="1"/>
          </p:nvPr>
        </p:nvSpPr>
        <p:spPr>
          <a:xfrm>
            <a:off x="1513393" y="1573385"/>
            <a:ext cx="9508175" cy="4308938"/>
          </a:xfrm>
        </p:spPr>
        <p:txBody>
          <a:bodyPr/>
          <a:lstStyle/>
          <a:p>
            <a:pPr marL="33020" indent="0">
              <a:buNone/>
            </a:pPr>
            <a:endParaRPr lang="en-US" dirty="0" smtClean="0"/>
          </a:p>
          <a:p>
            <a:r>
              <a:rPr lang="en-US" dirty="0" smtClean="0"/>
              <a:t>As </a:t>
            </a:r>
            <a:r>
              <a:rPr lang="en-US" dirty="0" err="1"/>
              <a:t>IoT</a:t>
            </a:r>
            <a:r>
              <a:rPr lang="en-US" dirty="0"/>
              <a:t> devices proliferated, there was a need to process data closer to where it was generated to reduce latency and bandwidth usage, leading to the growth of edge computing</a:t>
            </a:r>
            <a:r>
              <a:rPr lang="en-US" dirty="0" smtClean="0"/>
              <a:t>.</a:t>
            </a:r>
          </a:p>
          <a:p>
            <a:r>
              <a:rPr lang="en-US" dirty="0" smtClean="0"/>
              <a:t>improve real-time data processing and real-time decision-making</a:t>
            </a:r>
            <a:endParaRPr lang="en-MY"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645176823"/>
      </p:ext>
    </p:extLst>
  </p:cSld>
  <p:clrMapOvr>
    <a:masterClrMapping/>
  </p:clrMapOvr>
  <p:transition spd="slow">
    <p:push/>
  </p:transition>
</p:sld>
</file>

<file path=ppt/theme/theme1.xml><?xml version="1.0" encoding="utf-8"?>
<a:theme xmlns:a="http://schemas.openxmlformats.org/drawingml/2006/main" name="1_Office Theme">
  <a:themeElements>
    <a:clrScheme name="CE 2017-2">
      <a:dk1>
        <a:srgbClr val="000000"/>
      </a:dk1>
      <a:lt1>
        <a:srgbClr val="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4369</TotalTime>
  <Words>7212</Words>
  <Application>Microsoft Office PowerPoint</Application>
  <PresentationFormat>Custom</PresentationFormat>
  <Paragraphs>1015</Paragraphs>
  <Slides>70</Slides>
  <Notes>58</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1_Office Theme</vt:lpstr>
      <vt:lpstr>Chapter 2    HARDWARE Part 1 – Evolution Part 2 – System Unit Part 3 – Input Output Part 4 - Secondary Storage Part 5 –Hardware Trends</vt:lpstr>
      <vt:lpstr>Learning Objectives  Part 1 – Evolution of IT Hardware </vt:lpstr>
      <vt:lpstr>Evolution of IT Infrastructure</vt:lpstr>
      <vt:lpstr>General-Purpose Mainframe and Minicomputer Era: (1959 to Present)</vt:lpstr>
      <vt:lpstr>Personal Computer Era: (1981 to Present)</vt:lpstr>
      <vt:lpstr>Client/Server Era (1983 to Present)</vt:lpstr>
      <vt:lpstr>Web-based Enterprise Computing Era (1992 to Present)</vt:lpstr>
      <vt:lpstr>Cloud and Mobile Computing Era (2000 to Present)</vt:lpstr>
      <vt:lpstr>Edge Computing and IoT Era (2010-present)</vt:lpstr>
      <vt:lpstr>Learning Objectives  Part 2 – System Unit</vt:lpstr>
      <vt:lpstr>HARDWARE -Part 2 (System Unit) Introduction</vt:lpstr>
      <vt:lpstr>System Unit</vt:lpstr>
      <vt:lpstr>Components</vt:lpstr>
      <vt:lpstr>System Board</vt:lpstr>
      <vt:lpstr>Slots and Bus Lines</vt:lpstr>
      <vt:lpstr>Microprocessor Chips</vt:lpstr>
      <vt:lpstr>Specialty Processors </vt:lpstr>
      <vt:lpstr>Memory</vt:lpstr>
      <vt:lpstr>RAM</vt:lpstr>
      <vt:lpstr>ROM</vt:lpstr>
      <vt:lpstr>Flash Memory</vt:lpstr>
      <vt:lpstr>Expansion Slots and Cards</vt:lpstr>
      <vt:lpstr>Bus Lines / Bus</vt:lpstr>
      <vt:lpstr>Ports</vt:lpstr>
      <vt:lpstr>Standard Ports</vt:lpstr>
      <vt:lpstr>Cables</vt:lpstr>
      <vt:lpstr>Making IT Work for You ~ TV Tuners</vt:lpstr>
      <vt:lpstr>Power Supply</vt:lpstr>
      <vt:lpstr>Electronic Data and Instructions</vt:lpstr>
      <vt:lpstr>Numeric Representation</vt:lpstr>
      <vt:lpstr>HARDWARE -Part 3 (Input and Output) Introduction</vt:lpstr>
      <vt:lpstr>Learning Objectives Part 3 – Input and Output</vt:lpstr>
      <vt:lpstr>What is Input?</vt:lpstr>
      <vt:lpstr>Keyboard Entry</vt:lpstr>
      <vt:lpstr>Pointing Devices  </vt:lpstr>
      <vt:lpstr>Gaming Controllers</vt:lpstr>
      <vt:lpstr>Card Readers</vt:lpstr>
      <vt:lpstr>RFID Readers </vt:lpstr>
      <vt:lpstr>Image Capturing Devices</vt:lpstr>
      <vt:lpstr>Output</vt:lpstr>
      <vt:lpstr>Printers </vt:lpstr>
      <vt:lpstr>Printer Types</vt:lpstr>
      <vt:lpstr>Audio and Video Devices</vt:lpstr>
      <vt:lpstr>Combination Input and Output Devices</vt:lpstr>
      <vt:lpstr>3D visual</vt:lpstr>
      <vt:lpstr>Drones and Robots</vt:lpstr>
      <vt:lpstr>Making IT Work for You ~ Skype</vt:lpstr>
      <vt:lpstr>Ergonomics</vt:lpstr>
      <vt:lpstr>Ergonomic Challenged Devices</vt:lpstr>
      <vt:lpstr>HARDWARE -Part 4 (Secondary Storage) Introduction</vt:lpstr>
      <vt:lpstr>Learning Objectives Part 4 – Secondary Storage</vt:lpstr>
      <vt:lpstr>Storage</vt:lpstr>
      <vt:lpstr>Secondary Storage Characteristics</vt:lpstr>
      <vt:lpstr>Hard Disks</vt:lpstr>
      <vt:lpstr>Head Crash</vt:lpstr>
      <vt:lpstr>Types of Hard Disks</vt:lpstr>
      <vt:lpstr>Performance Enhancements</vt:lpstr>
      <vt:lpstr>Solid-State Storage</vt:lpstr>
      <vt:lpstr>Optical Discs</vt:lpstr>
      <vt:lpstr>Cloud Storage</vt:lpstr>
      <vt:lpstr>Cloud Storage Services</vt:lpstr>
      <vt:lpstr>Making IT Work for You ~ Cloud Storage</vt:lpstr>
      <vt:lpstr>Mass Storage Devices</vt:lpstr>
      <vt:lpstr>Storage Area Network (SAN)</vt:lpstr>
      <vt:lpstr>HARDWARE TRENDS –Part 5</vt:lpstr>
      <vt:lpstr>HARDWARE TRENDS –Part 5</vt:lpstr>
      <vt:lpstr>HARDWARE TRENDS –Part 5</vt:lpstr>
      <vt:lpstr>HARDWARE TRENDS –Part 5</vt:lpstr>
      <vt:lpstr>HARDWARE TRENDS –Part 5</vt:lpstr>
      <vt:lpstr>Performance of emerging memories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HARDWARE Part 1 – System Unit Part 2 – Input Output Part 3 – Secondary Storage</dc:title>
  <dc:creator>Rachelle Hall</dc:creator>
  <cp:lastModifiedBy>HP</cp:lastModifiedBy>
  <cp:revision>49</cp:revision>
  <dcterms:created xsi:type="dcterms:W3CDTF">2015-12-31T22:35:15Z</dcterms:created>
  <dcterms:modified xsi:type="dcterms:W3CDTF">2024-10-27T03:03:40Z</dcterms:modified>
</cp:coreProperties>
</file>